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5"/>
  </p:sldMasterIdLst>
  <p:notesMasterIdLst>
    <p:notesMasterId r:id="rId91"/>
  </p:notesMasterIdLst>
  <p:sldIdLst>
    <p:sldId id="256" r:id="rId6"/>
    <p:sldId id="556" r:id="rId7"/>
    <p:sldId id="677" r:id="rId8"/>
    <p:sldId id="607" r:id="rId9"/>
    <p:sldId id="608" r:id="rId10"/>
    <p:sldId id="609" r:id="rId11"/>
    <p:sldId id="610" r:id="rId12"/>
    <p:sldId id="611" r:id="rId13"/>
    <p:sldId id="612" r:id="rId14"/>
    <p:sldId id="613" r:id="rId15"/>
    <p:sldId id="614" r:id="rId16"/>
    <p:sldId id="615" r:id="rId17"/>
    <p:sldId id="616" r:id="rId18"/>
    <p:sldId id="617" r:id="rId19"/>
    <p:sldId id="688" r:id="rId20"/>
    <p:sldId id="695" r:id="rId21"/>
    <p:sldId id="618" r:id="rId22"/>
    <p:sldId id="619" r:id="rId23"/>
    <p:sldId id="620" r:id="rId24"/>
    <p:sldId id="621" r:id="rId25"/>
    <p:sldId id="622" r:id="rId26"/>
    <p:sldId id="623" r:id="rId27"/>
    <p:sldId id="624" r:id="rId28"/>
    <p:sldId id="625" r:id="rId29"/>
    <p:sldId id="626" r:id="rId30"/>
    <p:sldId id="627" r:id="rId31"/>
    <p:sldId id="628" r:id="rId32"/>
    <p:sldId id="629" r:id="rId33"/>
    <p:sldId id="630" r:id="rId34"/>
    <p:sldId id="631" r:id="rId35"/>
    <p:sldId id="632" r:id="rId36"/>
    <p:sldId id="633" r:id="rId37"/>
    <p:sldId id="634" r:id="rId38"/>
    <p:sldId id="635" r:id="rId39"/>
    <p:sldId id="636" r:id="rId40"/>
    <p:sldId id="637" r:id="rId41"/>
    <p:sldId id="638" r:id="rId42"/>
    <p:sldId id="683" r:id="rId43"/>
    <p:sldId id="640" r:id="rId44"/>
    <p:sldId id="641" r:id="rId45"/>
    <p:sldId id="678" r:id="rId46"/>
    <p:sldId id="643" r:id="rId47"/>
    <p:sldId id="644" r:id="rId48"/>
    <p:sldId id="645" r:id="rId49"/>
    <p:sldId id="646" r:id="rId50"/>
    <p:sldId id="647" r:id="rId51"/>
    <p:sldId id="679" r:id="rId52"/>
    <p:sldId id="649" r:id="rId53"/>
    <p:sldId id="650" r:id="rId54"/>
    <p:sldId id="651" r:id="rId55"/>
    <p:sldId id="652" r:id="rId56"/>
    <p:sldId id="653" r:id="rId57"/>
    <p:sldId id="684" r:id="rId58"/>
    <p:sldId id="685" r:id="rId59"/>
    <p:sldId id="686" r:id="rId60"/>
    <p:sldId id="657" r:id="rId61"/>
    <p:sldId id="658" r:id="rId62"/>
    <p:sldId id="680" r:id="rId63"/>
    <p:sldId id="660" r:id="rId64"/>
    <p:sldId id="661" r:id="rId65"/>
    <p:sldId id="662" r:id="rId66"/>
    <p:sldId id="687" r:id="rId67"/>
    <p:sldId id="664" r:id="rId68"/>
    <p:sldId id="665" r:id="rId69"/>
    <p:sldId id="666" r:id="rId70"/>
    <p:sldId id="667" r:id="rId71"/>
    <p:sldId id="668" r:id="rId72"/>
    <p:sldId id="681" r:id="rId73"/>
    <p:sldId id="670" r:id="rId74"/>
    <p:sldId id="671" r:id="rId75"/>
    <p:sldId id="672" r:id="rId76"/>
    <p:sldId id="673" r:id="rId77"/>
    <p:sldId id="689" r:id="rId78"/>
    <p:sldId id="690" r:id="rId79"/>
    <p:sldId id="691" r:id="rId80"/>
    <p:sldId id="692" r:id="rId81"/>
    <p:sldId id="693" r:id="rId82"/>
    <p:sldId id="694" r:id="rId83"/>
    <p:sldId id="682" r:id="rId84"/>
    <p:sldId id="675" r:id="rId85"/>
    <p:sldId id="676" r:id="rId86"/>
    <p:sldId id="604" r:id="rId87"/>
    <p:sldId id="605" r:id="rId88"/>
    <p:sldId id="495" r:id="rId89"/>
    <p:sldId id="454" r:id="rId9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88"/>
            <p14:sldId id="695"/>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83"/>
            <p14:sldId id="640"/>
            <p14:sldId id="641"/>
            <p14:sldId id="678"/>
            <p14:sldId id="643"/>
            <p14:sldId id="644"/>
            <p14:sldId id="645"/>
            <p14:sldId id="646"/>
            <p14:sldId id="647"/>
            <p14:sldId id="679"/>
            <p14:sldId id="649"/>
            <p14:sldId id="650"/>
            <p14:sldId id="651"/>
            <p14:sldId id="652"/>
            <p14:sldId id="653"/>
            <p14:sldId id="684"/>
            <p14:sldId id="685"/>
            <p14:sldId id="686"/>
            <p14:sldId id="657"/>
            <p14:sldId id="658"/>
            <p14:sldId id="680"/>
            <p14:sldId id="660"/>
            <p14:sldId id="661"/>
            <p14:sldId id="662"/>
            <p14:sldId id="687"/>
            <p14:sldId id="664"/>
            <p14:sldId id="665"/>
            <p14:sldId id="666"/>
            <p14:sldId id="667"/>
            <p14:sldId id="668"/>
            <p14:sldId id="681"/>
            <p14:sldId id="670"/>
            <p14:sldId id="671"/>
            <p14:sldId id="672"/>
            <p14:sldId id="673"/>
            <p14:sldId id="689"/>
            <p14:sldId id="690"/>
            <p14:sldId id="691"/>
            <p14:sldId id="692"/>
            <p14:sldId id="693"/>
            <p14:sldId id="694"/>
            <p14:sldId id="682"/>
            <p14:sldId id="675"/>
            <p14:sldId id="676"/>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EAFF"/>
    <a:srgbClr val="0088EE"/>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45995" autoAdjust="0"/>
  </p:normalViewPr>
  <p:slideViewPr>
    <p:cSldViewPr snapToGrid="0">
      <p:cViewPr varScale="1">
        <p:scale>
          <a:sx n="40" d="100"/>
          <a:sy n="40" d="100"/>
        </p:scale>
        <p:origin x="2020" y="4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slide" Target="slides/slide84.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6/19/2015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Slide Objectives:</a:t>
            </a:r>
            <a:endParaRPr lang="en-US" dirty="0" smtClean="0">
              <a:effectLst/>
            </a:endParaRPr>
          </a:p>
          <a:p>
            <a:r>
              <a:rPr lang="en-US" dirty="0" smtClean="0"/>
              <a:t>Explain SQL Server Database Connectivity.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Speaking Points:</a:t>
            </a:r>
            <a:endParaRPr lang="en-US" dirty="0" smtClean="0">
              <a:effectLst/>
            </a:endParaRPr>
          </a:p>
          <a:p>
            <a:r>
              <a:rPr lang="en-US" b="0" dirty="0" smtClean="0"/>
              <a:t>Explain</a:t>
            </a:r>
            <a:r>
              <a:rPr lang="en-US" b="0" baseline="0" dirty="0" smtClean="0"/>
              <a:t> how data is protected using </a:t>
            </a:r>
            <a:r>
              <a:rPr lang="en-US" sz="1200" b="0" i="0" kern="1200" baseline="0" dirty="0" smtClean="0">
                <a:solidFill>
                  <a:schemeClr val="tx1"/>
                </a:solidFill>
                <a:effectLst/>
                <a:latin typeface="+mn-lt"/>
                <a:ea typeface="+mn-ea"/>
                <a:cs typeface="+mn-cs"/>
              </a:rPr>
              <a:t>s</a:t>
            </a:r>
            <a:r>
              <a:rPr lang="en-US" sz="1200" b="0" i="0" kern="1200" dirty="0" smtClean="0">
                <a:solidFill>
                  <a:schemeClr val="tx1"/>
                </a:solidFill>
                <a:effectLst/>
                <a:latin typeface="+mn-lt"/>
                <a:ea typeface="+mn-ea"/>
                <a:cs typeface="+mn-cs"/>
              </a:rPr>
              <a:t>erver-level firewall and database-level firewall rules. </a:t>
            </a:r>
          </a:p>
          <a:p>
            <a:r>
              <a:rPr lang="en-US" sz="1200" b="0" i="0" kern="1200" baseline="0" dirty="0" smtClean="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Segoe UI Light" pitchFamily="34" charset="0"/>
                <a:ea typeface="+mn-ea"/>
                <a:cs typeface="+mn-cs"/>
              </a:rPr>
              <a:t>Limit the exposure of sensitive data in Azure SQL Database using Dynamic Data Masking to meet industry compliance policies.</a:t>
            </a: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200483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The</a:t>
            </a:r>
            <a:r>
              <a:rPr lang="sv-SE" baseline="0" dirty="0" smtClean="0"/>
              <a:t> Azure data Platform is HUGE and growing. This session will have to be brief about some of this content and make a few deep dives here and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2)</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2273035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Microsoft Azure</a:t>
            </a:r>
            <a:r>
              <a:rPr lang="sv-SE" baseline="0" dirty="0" smtClean="0"/>
              <a:t> SQL Database the PaaS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1945407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21032373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41245349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38</a:t>
            </a:fld>
            <a:endParaRPr lang="en-US"/>
          </a:p>
        </p:txBody>
      </p:sp>
    </p:spTree>
    <p:extLst>
      <p:ext uri="{BB962C8B-B14F-4D97-AF65-F5344CB8AC3E}">
        <p14:creationId xmlns:p14="http://schemas.microsoft.com/office/powerpoint/2010/main" val="38898453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a:p>
            <a:pPr marL="0" indent="0">
              <a:buNone/>
            </a:pPr>
            <a:endParaRPr lang="en-US" dirty="0" smtClean="0"/>
          </a:p>
          <a:p>
            <a:pPr marL="0" indent="0">
              <a:buNone/>
            </a:pPr>
            <a:r>
              <a:rPr lang="en-US" b="1" dirty="0" smtClean="0"/>
              <a:t>Animation:</a:t>
            </a:r>
          </a:p>
          <a:p>
            <a:pPr marL="0" indent="0">
              <a:buNone/>
            </a:pPr>
            <a:endParaRPr lang="en-US" dirty="0" smtClean="0"/>
          </a:p>
          <a:p>
            <a:pPr marL="0" indent="0">
              <a:buNone/>
            </a:pPr>
            <a:r>
              <a:rPr lang="en-US" dirty="0" smtClean="0"/>
              <a:t>We</a:t>
            </a:r>
            <a:r>
              <a:rPr lang="en-US" baseline="0" dirty="0" smtClean="0"/>
              <a:t> start off with 3 basic databases</a:t>
            </a:r>
          </a:p>
          <a:p>
            <a:pPr marL="0" indent="0">
              <a:buNone/>
            </a:pPr>
            <a:r>
              <a:rPr lang="en-US" baseline="0" dirty="0" smtClean="0"/>
              <a:t>[click]: We can vertically scale one of these to a standard instance</a:t>
            </a:r>
          </a:p>
          <a:p>
            <a:pPr marL="0" indent="0">
              <a:buNone/>
            </a:pPr>
            <a:r>
              <a:rPr lang="en-US" baseline="0" dirty="0" smtClean="0"/>
              <a:t>[click]: We can also add more instances by scaling horizontally</a:t>
            </a:r>
          </a:p>
          <a:p>
            <a:pPr marL="0" indent="0">
              <a:buNone/>
            </a:pPr>
            <a:r>
              <a:rPr lang="en-US" baseline="0" dirty="0" smtClean="0"/>
              <a:t>[click]: If an instance need more headroom, we can always still vertically scale</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3132541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1079804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SQL Server in a Microsoft Azure Virtual Machine!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Demo 4)</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46</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the new Microsoft Azure DocumentDB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Time for the </a:t>
            </a:r>
            <a:r>
              <a:rPr lang="sv-SE" baseline="0" dirty="0" smtClean="0"/>
              <a:t>Microsoft Azure Search as a Service offering!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58</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59</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60</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26901374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64</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Pick a location for</a:t>
            </a:r>
            <a:r>
              <a:rPr lang="en-US" baseline="0" noProof="0" dirty="0" smtClean="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65</a:t>
            </a:fld>
            <a:endParaRPr lang="en-US"/>
          </a:p>
        </p:txBody>
      </p:sp>
    </p:spTree>
    <p:extLst>
      <p:ext uri="{BB962C8B-B14F-4D97-AF65-F5344CB8AC3E}">
        <p14:creationId xmlns:p14="http://schemas.microsoft.com/office/powerpoint/2010/main" val="10565061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Hadoop in Azure known as Microsoft Azure HDInsight!</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68</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72</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15728983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smtClean="0">
                <a:solidFill>
                  <a:schemeClr val="tx1"/>
                </a:solidFill>
              </a:rPr>
              <a:t>Speaker notes:</a:t>
            </a:r>
          </a:p>
          <a:p>
            <a:pPr marL="0" indent="0" algn="l">
              <a:buFont typeface="Arial" panose="020B0604020202020204" pitchFamily="34" charset="0"/>
              <a:buNone/>
            </a:pPr>
            <a:endParaRPr lang="en-US" sz="1200" dirty="0" smtClean="0">
              <a:solidFill>
                <a:schemeClr val="tx1"/>
              </a:solidFill>
            </a:endParaRPr>
          </a:p>
          <a:p>
            <a:pPr marL="171450" indent="-171450" algn="l">
              <a:buFont typeface="Arial" panose="020B0604020202020204" pitchFamily="34" charset="0"/>
              <a:buChar char="•"/>
            </a:pPr>
            <a:r>
              <a:rPr lang="en-US" sz="1200" dirty="0" smtClean="0">
                <a:solidFill>
                  <a:schemeClr val="tx1"/>
                </a:solidFill>
              </a:rPr>
              <a:t>Fully managed relational data warehouse-as-a-service.</a:t>
            </a:r>
          </a:p>
          <a:p>
            <a:pPr marL="171450" indent="-171450" algn="l">
              <a:buFont typeface="Arial" panose="020B0604020202020204" pitchFamily="34" charset="0"/>
              <a:buChar char="•"/>
            </a:pPr>
            <a:r>
              <a:rPr lang="en-US" sz="1200" dirty="0" smtClean="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smtClean="0">
                <a:solidFill>
                  <a:schemeClr val="tx1"/>
                </a:solidFill>
              </a:rPr>
              <a:t>Support your smallest to largest data sets</a:t>
            </a:r>
          </a:p>
          <a:p>
            <a:pPr algn="l"/>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74</a:t>
            </a:fld>
            <a:endParaRPr lang="en-US">
              <a:solidFill>
                <a:prstClr val="black"/>
              </a:solidFill>
            </a:endParaRPr>
          </a:p>
        </p:txBody>
      </p:sp>
    </p:spTree>
    <p:extLst>
      <p:ext uri="{BB962C8B-B14F-4D97-AF65-F5344CB8AC3E}">
        <p14:creationId xmlns:p14="http://schemas.microsoft.com/office/powerpoint/2010/main" val="1332000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39523581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23354143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smtClean="0">
                <a:solidFill>
                  <a:srgbClr val="666666"/>
                </a:solidFill>
                <a:effectLst/>
                <a:latin typeface="Segoe UI" panose="020B0502040204020203" pitchFamily="34" charset="0"/>
              </a:rPr>
              <a:t>Speaker notes:</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b="0" i="0" dirty="0" smtClean="0">
                <a:solidFill>
                  <a:srgbClr val="666666"/>
                </a:solidFill>
                <a:effectLst/>
                <a:latin typeface="Segoe UI" panose="020B0502040204020203" pitchFamily="34" charset="0"/>
              </a:rPr>
              <a:t>It’s as an enterprise wide repository of every type of data collected in a single place prior to any formal definition of requirements or schema. </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Data is be kept without discrimination regardless of its size, structure, or how fast it is ingested.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Organizations can then use Hadoop or advanced analytics to find patterns of the data.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 Azure Data Lake  can</a:t>
            </a:r>
            <a:r>
              <a:rPr lang="en-US" sz="1200" b="0" i="0" kern="1200" baseline="0" dirty="0" smtClean="0">
                <a:solidFill>
                  <a:schemeClr val="tx1"/>
                </a:solidFill>
                <a:effectLst/>
                <a:latin typeface="+mn-lt"/>
                <a:ea typeface="+mn-ea"/>
                <a:cs typeface="+mn-cs"/>
              </a:rPr>
              <a:t> be part of </a:t>
            </a:r>
            <a:r>
              <a:rPr lang="en-US" sz="1200" b="0" i="0" kern="1200" dirty="0" smtClean="0">
                <a:solidFill>
                  <a:schemeClr val="tx1"/>
                </a:solidFill>
                <a:effectLst/>
                <a:latin typeface="+mn-lt"/>
                <a:ea typeface="+mn-ea"/>
                <a:cs typeface="+mn-cs"/>
              </a:rPr>
              <a:t>your existing data platform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by leveraging Azure Active Directory as well as providing data replication to ensure high durability and availability.</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19367046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smtClean="0">
                <a:solidFill>
                  <a:schemeClr val="tx1"/>
                </a:solidFill>
                <a:effectLst/>
                <a:latin typeface="+mn-lt"/>
                <a:ea typeface="+mn-ea"/>
                <a:cs typeface="+mn-cs"/>
              </a:rPr>
              <a:t>Speaker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HDFS for the Cloud: The Azure Data Lake is a Hadoop File System compatible with HDFS enabling Microsoft offerings such as Azure </a:t>
            </a:r>
            <a:r>
              <a:rPr lang="en-US" sz="1200" b="0" i="0" kern="1200" dirty="0" err="1" smtClean="0">
                <a:solidFill>
                  <a:schemeClr val="tx1"/>
                </a:solidFill>
                <a:effectLst/>
                <a:latin typeface="+mn-lt"/>
                <a:ea typeface="+mn-ea"/>
                <a:cs typeface="+mn-cs"/>
              </a:rPr>
              <a:t>HDInsight</a:t>
            </a:r>
            <a:r>
              <a:rPr lang="en-US" sz="1200" b="0" i="0" kern="1200" dirty="0" smtClean="0">
                <a:solidFill>
                  <a:schemeClr val="tx1"/>
                </a:solidFill>
                <a:effectLst/>
                <a:latin typeface="+mn-lt"/>
                <a:ea typeface="+mn-ea"/>
                <a:cs typeface="+mn-cs"/>
              </a:rPr>
              <a:t>, Revolution-R Enterprise, industry Hadoop distributions like Hortonworks and Cloudera all to connect to it.</a:t>
            </a:r>
          </a:p>
          <a:p>
            <a:pPr marL="171450" indent="-171450">
              <a:buFont typeface="Arial" panose="020B0604020202020204" pitchFamily="34" charset="0"/>
              <a:buChar char="•"/>
            </a:pPr>
            <a:endParaRPr lang="en-US" b="0"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Petabyte files, massive throughput: The goal of the data lake is to run Hadoop and advanced analytics on all your data to discover conclusions from the data itself.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Curated data:  Azure</a:t>
            </a:r>
            <a:r>
              <a:rPr lang="en-US" sz="1200" b="0" i="0" kern="1200" baseline="0" dirty="0" smtClean="0">
                <a:solidFill>
                  <a:schemeClr val="tx1"/>
                </a:solidFill>
                <a:effectLst/>
                <a:latin typeface="+mn-lt"/>
                <a:ea typeface="+mn-ea"/>
                <a:cs typeface="+mn-cs"/>
              </a:rPr>
              <a:t> Data Lake</a:t>
            </a:r>
            <a:r>
              <a:rPr lang="en-US" sz="1200" b="0" i="0" kern="1200" dirty="0" smtClean="0">
                <a:solidFill>
                  <a:schemeClr val="tx1"/>
                </a:solidFill>
                <a:effectLst/>
                <a:latin typeface="+mn-lt"/>
                <a:ea typeface="+mn-ea"/>
                <a:cs typeface="+mn-cs"/>
              </a:rPr>
              <a:t> can also serve as a repository for lower cost data preparation prior to moving curated data into a data warehouse such</a:t>
            </a:r>
            <a:r>
              <a:rPr lang="en-US" sz="1200" b="0" i="0" kern="1200" baseline="0" dirty="0" smtClean="0">
                <a:solidFill>
                  <a:schemeClr val="tx1"/>
                </a:solidFill>
                <a:effectLst/>
                <a:latin typeface="+mn-lt"/>
                <a:ea typeface="+mn-ea"/>
                <a:cs typeface="+mn-cs"/>
              </a:rPr>
              <a:t> as Azure Data Warehouse.</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6560661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There are other SQL Solutions you can</a:t>
            </a:r>
            <a:r>
              <a:rPr lang="sv-SE" baseline="0" dirty="0" smtClean="0"/>
              <a:t> choose to run in Azure. Official support exists for MySQL and Oracle.</a:t>
            </a:r>
          </a:p>
          <a:p>
            <a:endParaRPr lang="sv-SE" baseline="0" dirty="0" smtClean="0"/>
          </a:p>
          <a:p>
            <a:r>
              <a:rPr lang="sv-SE" baseline="0" dirty="0" smtClean="0"/>
              <a:t>(Good place to show the portal and that you can provision Oracle and MySQL databases in Azure just as easily as you can provision the Microsoft SQL options.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79</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As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there</a:t>
            </a:r>
            <a:r>
              <a:rPr lang="sv-SE" dirty="0" smtClean="0"/>
              <a:t> </a:t>
            </a:r>
            <a:r>
              <a:rPr lang="sv-SE" dirty="0" err="1" smtClean="0"/>
              <a:t>are</a:t>
            </a:r>
            <a:r>
              <a:rPr lang="sv-SE" dirty="0" smtClean="0"/>
              <a:t> a </a:t>
            </a:r>
            <a:r>
              <a:rPr lang="sv-SE" dirty="0" err="1" smtClean="0"/>
              <a:t>lot</a:t>
            </a:r>
            <a:r>
              <a:rPr lang="sv-SE" dirty="0" smtClean="0"/>
              <a:t> of options</a:t>
            </a:r>
            <a:r>
              <a:rPr lang="sv-SE" baseline="0" dirty="0" smtClean="0"/>
              <a:t> in the Microsoft Azure </a:t>
            </a:r>
            <a:r>
              <a:rPr lang="sv-SE" baseline="0" dirty="0" err="1" smtClean="0"/>
              <a:t>DataPlatform</a:t>
            </a:r>
            <a:r>
              <a:rPr lang="sv-SE" baseline="0" dirty="0" smtClean="0"/>
              <a:t> </a:t>
            </a:r>
            <a:r>
              <a:rPr lang="sv-SE" baseline="0" dirty="0" err="1" smtClean="0"/>
              <a:t>offerings</a:t>
            </a:r>
            <a:r>
              <a:rPr lang="sv-SE" baseline="0" dirty="0" smtClean="0"/>
              <a:t>. It </a:t>
            </a:r>
            <a:r>
              <a:rPr lang="sv-SE" baseline="0" dirty="0" err="1" smtClean="0"/>
              <a:t>may</a:t>
            </a:r>
            <a:r>
              <a:rPr lang="sv-SE" baseline="0" dirty="0" smtClean="0"/>
              <a:t> be a </a:t>
            </a:r>
            <a:r>
              <a:rPr lang="sv-SE" baseline="0" dirty="0" err="1" smtClean="0"/>
              <a:t>challenge</a:t>
            </a:r>
            <a:r>
              <a:rPr lang="sv-SE" baseline="0" dirty="0" smtClean="0"/>
              <a:t> to </a:t>
            </a:r>
            <a:r>
              <a:rPr lang="sv-SE" baseline="0" dirty="0" err="1" smtClean="0"/>
              <a:t>identify</a:t>
            </a:r>
            <a:r>
              <a:rPr lang="sv-SE" baseline="0" dirty="0" smtClean="0"/>
              <a:t> the </a:t>
            </a:r>
            <a:r>
              <a:rPr lang="sv-SE" baseline="0" dirty="0" err="1" smtClean="0"/>
              <a:t>most</a:t>
            </a:r>
            <a:r>
              <a:rPr lang="sv-SE" baseline="0" dirty="0" smtClean="0"/>
              <a:t> </a:t>
            </a:r>
            <a:r>
              <a:rPr lang="sv-SE" baseline="0" dirty="0" err="1" smtClean="0"/>
              <a:t>suitable</a:t>
            </a:r>
            <a:r>
              <a:rPr lang="sv-SE" baseline="0" dirty="0" smtClean="0"/>
              <a:t> options in </a:t>
            </a:r>
            <a:r>
              <a:rPr lang="sv-SE" baseline="0" dirty="0" err="1" smtClean="0"/>
              <a:t>every</a:t>
            </a:r>
            <a:r>
              <a:rPr lang="sv-SE" baseline="0" dirty="0" smtClean="0"/>
              <a:t> </a:t>
            </a:r>
            <a:r>
              <a:rPr lang="sv-SE" baseline="0" dirty="0" err="1" smtClean="0"/>
              <a:t>case</a:t>
            </a:r>
            <a:r>
              <a:rPr lang="sv-SE" baseline="0" dirty="0" smtClean="0"/>
              <a:t> </a:t>
            </a:r>
            <a:r>
              <a:rPr lang="sv-SE" baseline="0" dirty="0" err="1" smtClean="0"/>
              <a:t>but</a:t>
            </a:r>
            <a:r>
              <a:rPr lang="sv-SE" baseline="0" dirty="0" smtClean="0"/>
              <a:t> </a:t>
            </a:r>
            <a:r>
              <a:rPr lang="sv-SE" baseline="0" dirty="0" err="1" smtClean="0"/>
              <a:t>we</a:t>
            </a:r>
            <a:r>
              <a:rPr lang="sv-SE" baseline="0" dirty="0" smtClean="0"/>
              <a:t> </a:t>
            </a:r>
            <a:r>
              <a:rPr lang="sv-SE" baseline="0" dirty="0" err="1" smtClean="0"/>
              <a:t>can</a:t>
            </a:r>
            <a:r>
              <a:rPr lang="sv-SE" baseline="0" dirty="0" smtClean="0"/>
              <a:t> rest </a:t>
            </a:r>
            <a:r>
              <a:rPr lang="sv-SE" baseline="0" dirty="0" err="1" smtClean="0"/>
              <a:t>assured</a:t>
            </a:r>
            <a:r>
              <a:rPr lang="sv-SE" baseline="0" dirty="0" smtClean="0"/>
              <a:t> </a:t>
            </a:r>
            <a:r>
              <a:rPr lang="sv-SE" baseline="0" dirty="0" err="1" smtClean="0"/>
              <a:t>that</a:t>
            </a:r>
            <a:r>
              <a:rPr lang="sv-SE" baseline="0" dirty="0" smtClean="0"/>
              <a:t> </a:t>
            </a:r>
            <a:r>
              <a:rPr lang="sv-SE" baseline="0" dirty="0" err="1" smtClean="0"/>
              <a:t>there</a:t>
            </a:r>
            <a:r>
              <a:rPr lang="sv-SE" baseline="0" dirty="0" smtClean="0"/>
              <a:t> </a:t>
            </a:r>
            <a:r>
              <a:rPr lang="sv-SE" baseline="0" dirty="0" err="1" smtClean="0"/>
              <a:t>will</a:t>
            </a:r>
            <a:r>
              <a:rPr lang="sv-SE" baseline="0" dirty="0" smtClean="0"/>
              <a:t> be a </a:t>
            </a:r>
            <a:r>
              <a:rPr lang="sv-SE" baseline="0" dirty="0" err="1" smtClean="0"/>
              <a:t>good</a:t>
            </a:r>
            <a:r>
              <a:rPr lang="sv-SE" baseline="0" dirty="0" smtClean="0"/>
              <a:t> option for </a:t>
            </a:r>
            <a:r>
              <a:rPr lang="sv-SE" baseline="0" dirty="0" err="1" smtClean="0"/>
              <a:t>almost</a:t>
            </a:r>
            <a:r>
              <a:rPr lang="sv-SE" baseline="0" dirty="0" smtClean="0"/>
              <a:t> </a:t>
            </a:r>
            <a:r>
              <a:rPr lang="sv-SE" baseline="0" dirty="0" err="1" smtClean="0"/>
              <a:t>any</a:t>
            </a:r>
            <a:r>
              <a:rPr lang="sv-SE" baseline="0" dirty="0" smtClean="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81</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84</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emf"/><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6.xml"/><Relationship Id="rId4" Type="http://schemas.openxmlformats.org/officeDocument/2006/relationships/image" Target="../media/image10.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27.emf"/><Relationship Id="rId4" Type="http://schemas.openxmlformats.org/officeDocument/2006/relationships/package" Target="../embeddings/Microsoft_Visio_Drawing1111.vsdx"/></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0.em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28.emf"/><Relationship Id="rId4" Type="http://schemas.openxmlformats.org/officeDocument/2006/relationships/package" Target="../embeddings/Microsoft_Visio_Drawing2222.vsdx"/></Relationships>
</file>

<file path=ppt/slides/_rels/slide4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30.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4.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41.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customXml" Target="../../customXml/item4.xml"/><Relationship Id="rId4" Type="http://schemas.openxmlformats.org/officeDocument/2006/relationships/image" Target="../media/image42.emf"/></Relationships>
</file>

<file path=ppt/slides/_rels/slide74.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3.xml"/><Relationship Id="rId1" Type="http://schemas.openxmlformats.org/officeDocument/2006/relationships/slideLayout" Target="../slideLayouts/slideLayout18.xml"/><Relationship Id="rId5" Type="http://schemas.openxmlformats.org/officeDocument/2006/relationships/image" Target="../media/image49.emf"/><Relationship Id="rId4" Type="http://schemas.openxmlformats.org/officeDocument/2006/relationships/image" Target="../media/image48.e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5.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29.xml"/><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Azure Data Overview</a:t>
            </a:r>
            <a:endParaRPr lang="en-US" sz="48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Database Server</a:t>
            </a:r>
            <a:endParaRPr lang="en-US" dirty="0"/>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smtClean="0">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bg1"/>
                </a:solidFill>
              </a:rPr>
              <a:t>Server Connectivity</a:t>
            </a: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56517" y="611733"/>
            <a:ext cx="5209041" cy="3673807"/>
          </a:xfrm>
          <a:prstGeom prst="rect">
            <a:avLst/>
          </a:prstGeom>
        </p:spPr>
      </p:pic>
      <p:sp>
        <p:nvSpPr>
          <p:cNvPr id="6" name="Pentagon 5"/>
          <p:cNvSpPr/>
          <p:nvPr/>
        </p:nvSpPr>
        <p:spPr bwMode="auto">
          <a:xfrm>
            <a:off x="2698591" y="5679074"/>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Limit the Exposure of Sensitive </a:t>
            </a:r>
            <a:r>
              <a:rPr lang="en-US" sz="4000" dirty="0">
                <a:solidFill>
                  <a:srgbClr val="FFFFFF"/>
                </a:solidFill>
                <a:latin typeface="Segoe UI Light (Headings)"/>
              </a:rPr>
              <a:t>D</a:t>
            </a:r>
            <a:r>
              <a:rPr lang="en-US" sz="4000" dirty="0" smtClean="0">
                <a:solidFill>
                  <a:srgbClr val="FFFFFF"/>
                </a:solidFill>
                <a:latin typeface="Segoe UI Light (Headings)"/>
              </a:rPr>
              <a:t>ata</a:t>
            </a:r>
            <a:endParaRPr lang="en-US" sz="4000" dirty="0">
              <a:solidFill>
                <a:srgbClr val="FFFFFF"/>
              </a:solidFill>
              <a:latin typeface="Segoe UI Light (Headings)"/>
            </a:endParaRPr>
          </a:p>
        </p:txBody>
      </p:sp>
      <p:sp>
        <p:nvSpPr>
          <p:cNvPr id="5" name="Pentagon 4"/>
          <p:cNvSpPr/>
          <p:nvPr/>
        </p:nvSpPr>
        <p:spPr bwMode="auto">
          <a:xfrm>
            <a:off x="5228431" y="4377385"/>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smtClean="0">
                <a:latin typeface="Segoe UI Light" pitchFamily="34" charset="0"/>
              </a:rPr>
              <a:t>Protect Sensitive Data</a:t>
            </a:r>
            <a:endParaRPr lang="en-US" sz="2000" kern="0" dirty="0">
              <a:latin typeface="Segoe UI Light" pitchFamily="34" charset="0"/>
            </a:endParaRPr>
          </a:p>
        </p:txBody>
      </p:sp>
    </p:spTree>
    <p:extLst>
      <p:ext uri="{BB962C8B-B14F-4D97-AF65-F5344CB8AC3E}">
        <p14:creationId xmlns:p14="http://schemas.microsoft.com/office/powerpoint/2010/main" val="196468710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en-US" dirty="0" smtClean="0"/>
              <a:t>Provision </a:t>
            </a:r>
            <a:r>
              <a:rPr lang="en-US" dirty="0"/>
              <a:t>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a:t>
            </a:r>
            <a:r>
              <a:rPr lang="sv-SE" sz="2800" dirty="0" smtClean="0"/>
              <a:t>Portal</a:t>
            </a:r>
            <a:r>
              <a:rPr lang="en-US" sz="2800" dirty="0"/>
              <a:t> </a:t>
            </a:r>
            <a:r>
              <a:rPr lang="en-US" sz="2800" dirty="0" smtClean="0"/>
              <a:t>create </a:t>
            </a:r>
            <a:r>
              <a:rPr lang="en-US" sz="2800" dirty="0"/>
              <a:t>a SQL Database server</a:t>
            </a:r>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a:t>
            </a:r>
            <a:r>
              <a:rPr lang="en-US" dirty="0" smtClean="0"/>
              <a:t>Interactively</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a:t>
            </a:r>
            <a:r>
              <a:rPr lang="en-US" sz="2800" dirty="0" smtClean="0"/>
              <a:t>Portal add </a:t>
            </a:r>
            <a:r>
              <a:rPr lang="en-US" sz="2800" dirty="0"/>
              <a:t>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smtClean="0">
                <a:solidFill>
                  <a:schemeClr val="bg1"/>
                </a:solidFill>
                <a:latin typeface="+mj-lt"/>
              </a:rPr>
              <a:t>http</a:t>
            </a:r>
            <a:r>
              <a:rPr lang="en-US" sz="2800" dirty="0">
                <a:solidFill>
                  <a:schemeClr val="bg1"/>
                </a:solidFill>
                <a:latin typeface="+mj-lt"/>
              </a:rPr>
              <a:t>://bit.ly/azurepowershell</a:t>
            </a:r>
          </a:p>
        </p:txBody>
      </p:sp>
      <p:sp>
        <p:nvSpPr>
          <p:cNvPr id="3" name="Title 2"/>
          <p:cNvSpPr>
            <a:spLocks noGrp="1"/>
          </p:cNvSpPr>
          <p:nvPr>
            <p:ph type="title"/>
          </p:nvPr>
        </p:nvSpPr>
        <p:spPr/>
        <p:txBody>
          <a:bodyPr/>
          <a:lstStyle/>
          <a:p>
            <a:r>
              <a:rPr lang="en-US" dirty="0" smtClean="0"/>
              <a:t>Automate Server Provisioning</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DocumentDB</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Search</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HDInsight</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Additional Databases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smtClean="0">
                <a:solidFill>
                  <a:schemeClr val="bg1"/>
                </a:solidFill>
                <a:latin typeface="+mj-lt"/>
              </a:rPr>
              <a:t>http://bit.ly/azurexplatcli</a:t>
            </a:r>
            <a:endParaRPr lang="en-US" sz="2800" dirty="0">
              <a:solidFill>
                <a:schemeClr val="bg1"/>
              </a:solidFill>
              <a:latin typeface="+mj-lt"/>
            </a:endParaRP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Creating A SQL Database Server</a:t>
            </a:r>
            <a:br>
              <a:rPr lang="en-US" dirty="0"/>
            </a:br>
            <a:r>
              <a:rPr lang="en-US" dirty="0"/>
              <a:t>and a SQL </a:t>
            </a:r>
            <a:r>
              <a:rPr lang="en-US" dirty="0" smtClean="0"/>
              <a:t>Database</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 xmlns:a16="http://schemas.microsoft.com/office/drawing/2014/main" val="20000"/>
                    </a:ext>
                  </a:extLst>
                </a:gridCol>
                <a:gridCol w="1674812">
                  <a:extLst>
                    <a:ext uri="{9D8B030D-6E8A-4147-A177-3AD203B41FA5}">
                      <a16:colId xmlns="" xmlns:a16="http://schemas.microsoft.com/office/drawing/2014/main" val="20001"/>
                    </a:ext>
                  </a:extLst>
                </a:gridCol>
                <a:gridCol w="2071688">
                  <a:extLst>
                    <a:ext uri="{9D8B030D-6E8A-4147-A177-3AD203B41FA5}">
                      <a16:colId xmlns="" xmlns:a16="http://schemas.microsoft.com/office/drawing/2014/main" val="20002"/>
                    </a:ext>
                  </a:extLst>
                </a:gridCol>
                <a:gridCol w="1016000">
                  <a:extLst>
                    <a:ext uri="{9D8B030D-6E8A-4147-A177-3AD203B41FA5}">
                      <a16:colId xmlns="" xmlns:a16="http://schemas.microsoft.com/office/drawing/2014/main" val="20003"/>
                    </a:ext>
                  </a:extLst>
                </a:gridCol>
                <a:gridCol w="1841500">
                  <a:extLst>
                    <a:ext uri="{9D8B030D-6E8A-4147-A177-3AD203B41FA5}">
                      <a16:colId xmlns="" xmlns:a16="http://schemas.microsoft.com/office/drawing/2014/main" val="20004"/>
                    </a:ext>
                  </a:extLst>
                </a:gridCol>
                <a:gridCol w="830658">
                  <a:extLst>
                    <a:ext uri="{9D8B030D-6E8A-4147-A177-3AD203B41FA5}">
                      <a16:colId xmlns="" xmlns:a16="http://schemas.microsoft.com/office/drawing/2014/main" val="20005"/>
                    </a:ext>
                  </a:extLst>
                </a:gridCol>
                <a:gridCol w="960042">
                  <a:extLst>
                    <a:ext uri="{9D8B030D-6E8A-4147-A177-3AD203B41FA5}">
                      <a16:colId xmlns="" xmlns:a16="http://schemas.microsoft.com/office/drawing/2014/main" val="20006"/>
                    </a:ext>
                  </a:extLst>
                </a:gridCol>
                <a:gridCol w="1917699">
                  <a:extLst>
                    <a:ext uri="{9D8B030D-6E8A-4147-A177-3AD203B41FA5}">
                      <a16:colId xmlns="" xmlns:a16="http://schemas.microsoft.com/office/drawing/2014/main" val="20007"/>
                    </a:ext>
                  </a:extLst>
                </a:gridCol>
              </a:tblGrid>
              <a:tr h="566310">
                <a:tc rowSpan="2">
                  <a:txBody>
                    <a:bodyPr/>
                    <a:lstStyle/>
                    <a:p>
                      <a:r>
                        <a:rPr lang="en-US" dirty="0" smtClean="0"/>
                        <a:t>Service</a:t>
                      </a:r>
                      <a:r>
                        <a:rPr lang="en-US" baseline="0" dirty="0" smtClean="0"/>
                        <a:t> Tier</a:t>
                      </a:r>
                      <a:endParaRPr lang="en-US" b="0" dirty="0">
                        <a:latin typeface="+mj-lt"/>
                      </a:endParaRPr>
                    </a:p>
                  </a:txBody>
                  <a:tcPr/>
                </a:tc>
                <a:tc rowSpan="2">
                  <a:txBody>
                    <a:bodyPr/>
                    <a:lstStyle/>
                    <a:p>
                      <a:pPr marL="0" algn="l" defTabSz="914400" rtl="0" eaLnBrk="1" latinLnBrk="0" hangingPunct="1"/>
                      <a:r>
                        <a:rPr lang="en-US" sz="1800" kern="1200" dirty="0" smtClean="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smtClean="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smtClean="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smtClean="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 xmlns:a16="http://schemas.microsoft.com/office/drawing/2014/main"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smtClean="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Transaction </a:t>
                      </a:r>
                      <a:r>
                        <a:rPr lang="en-US" b="1" dirty="0" err="1" smtClean="0"/>
                        <a:t>Perf</a:t>
                      </a:r>
                      <a:r>
                        <a:rPr lang="en-US" b="1" dirty="0" smtClean="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 xmlns:a16="http://schemas.microsoft.com/office/drawing/2014/main" val="10001"/>
                  </a:ext>
                </a:extLst>
              </a:tr>
              <a:tr h="854541">
                <a:tc>
                  <a:txBody>
                    <a:bodyPr/>
                    <a:lstStyle/>
                    <a:p>
                      <a:r>
                        <a:rPr lang="en-US" dirty="0" smtClean="0"/>
                        <a:t>Basic</a:t>
                      </a:r>
                      <a:endParaRPr lang="en-US" dirty="0">
                        <a:solidFill>
                          <a:srgbClr val="005D7E"/>
                        </a:solidFill>
                        <a:latin typeface="+mj-lt"/>
                      </a:endParaRPr>
                    </a:p>
                  </a:txBody>
                  <a:tcPr/>
                </a:tc>
                <a:tc>
                  <a:txBody>
                    <a:bodyPr/>
                    <a:lstStyle/>
                    <a:p>
                      <a:r>
                        <a:rPr lang="en-US" dirty="0" smtClean="0"/>
                        <a:t>Basic</a:t>
                      </a:r>
                      <a:endParaRPr lang="en-US" dirty="0">
                        <a:solidFill>
                          <a:srgbClr val="005D7E"/>
                        </a:solidFill>
                        <a:latin typeface="+mj-lt"/>
                      </a:endParaRPr>
                    </a:p>
                  </a:txBody>
                  <a:tcPr/>
                </a:tc>
                <a:tc>
                  <a:txBody>
                    <a:bodyPr/>
                    <a:lstStyle/>
                    <a:p>
                      <a:r>
                        <a:rPr lang="en-US" sz="1600" dirty="0" smtClean="0"/>
                        <a:t>Small</a:t>
                      </a:r>
                      <a:r>
                        <a:rPr lang="en-US" sz="1600" baseline="0" dirty="0" smtClean="0"/>
                        <a:t> DB, SQL </a:t>
                      </a:r>
                      <a:r>
                        <a:rPr lang="en-US" sz="1600" baseline="0" dirty="0" err="1" smtClean="0"/>
                        <a:t>opp</a:t>
                      </a:r>
                      <a:endParaRPr lang="en-US" dirty="0">
                        <a:solidFill>
                          <a:srgbClr val="005D7E"/>
                        </a:solidFill>
                        <a:latin typeface="+mj-lt"/>
                      </a:endParaRPr>
                    </a:p>
                  </a:txBody>
                  <a:tcPr/>
                </a:tc>
                <a:tc>
                  <a:txBody>
                    <a:bodyPr/>
                    <a:lstStyle/>
                    <a:p>
                      <a:r>
                        <a:rPr lang="en-US" dirty="0" smtClean="0"/>
                        <a:t>2 GB</a:t>
                      </a:r>
                      <a:endParaRPr lang="en-US" dirty="0">
                        <a:solidFill>
                          <a:srgbClr val="005D7E"/>
                        </a:solidFill>
                        <a:latin typeface="+mj-lt"/>
                      </a:endParaRPr>
                    </a:p>
                  </a:txBody>
                  <a:tcPr/>
                </a:tc>
                <a:tc>
                  <a:txBody>
                    <a:bodyPr/>
                    <a:lstStyle/>
                    <a:p>
                      <a:r>
                        <a:rPr lang="en-US" dirty="0" smtClean="0"/>
                        <a:t>Reliability</a:t>
                      </a:r>
                      <a:r>
                        <a:rPr lang="en-US" baseline="0" dirty="0" smtClean="0"/>
                        <a:t> / Hr.</a:t>
                      </a:r>
                      <a:endParaRPr lang="en-US" dirty="0">
                        <a:solidFill>
                          <a:srgbClr val="005D7E"/>
                        </a:solidFill>
                        <a:latin typeface="+mj-lt"/>
                      </a:endParaRPr>
                    </a:p>
                  </a:txBody>
                  <a:tcPr/>
                </a:tc>
                <a:tc>
                  <a:txBody>
                    <a:bodyPr/>
                    <a:lstStyle/>
                    <a:p>
                      <a:r>
                        <a:rPr lang="en-US" dirty="0" smtClean="0"/>
                        <a:t>5</a:t>
                      </a:r>
                      <a:endParaRPr lang="en-US" dirty="0">
                        <a:solidFill>
                          <a:srgbClr val="005D7E"/>
                        </a:solidFill>
                        <a:latin typeface="+mj-lt"/>
                      </a:endParaRPr>
                    </a:p>
                  </a:txBody>
                  <a:tcPr/>
                </a:tc>
                <a:tc>
                  <a:txBody>
                    <a:bodyPr/>
                    <a:lstStyle/>
                    <a:p>
                      <a:r>
                        <a:rPr lang="en-US" dirty="0" smtClean="0"/>
                        <a:t>7 Days</a:t>
                      </a:r>
                      <a:endParaRPr lang="en-US" dirty="0">
                        <a:solidFill>
                          <a:srgbClr val="005D7E"/>
                        </a:solidFill>
                        <a:latin typeface="+mj-lt"/>
                      </a:endParaRPr>
                    </a:p>
                  </a:txBody>
                  <a:tcPr/>
                </a:tc>
                <a:tc>
                  <a:txBody>
                    <a:bodyPr/>
                    <a:lstStyle/>
                    <a:p>
                      <a:r>
                        <a:rPr lang="en-US" dirty="0" smtClean="0"/>
                        <a:t>DB Copy + Manual Export</a:t>
                      </a:r>
                      <a:endParaRPr lang="en-US" dirty="0">
                        <a:solidFill>
                          <a:srgbClr val="005D7E"/>
                        </a:solidFill>
                        <a:latin typeface="+mj-lt"/>
                      </a:endParaRPr>
                    </a:p>
                  </a:txBody>
                  <a:tcPr/>
                </a:tc>
                <a:extLst>
                  <a:ext uri="{0D108BD9-81ED-4DB2-BD59-A6C34878D82A}">
                    <a16:rowId xmlns="" xmlns:a16="http://schemas.microsoft.com/office/drawing/2014/main" val="10002"/>
                  </a:ext>
                </a:extLst>
              </a:tr>
              <a:tr h="829178">
                <a:tc>
                  <a:txBody>
                    <a:bodyPr/>
                    <a:lstStyle/>
                    <a:p>
                      <a:r>
                        <a:rPr lang="en-US" dirty="0" smtClean="0"/>
                        <a:t>Standard</a:t>
                      </a:r>
                      <a:endParaRPr lang="en-US" dirty="0">
                        <a:solidFill>
                          <a:srgbClr val="005D7E"/>
                        </a:solidFill>
                        <a:latin typeface="+mj-lt"/>
                      </a:endParaRPr>
                    </a:p>
                  </a:txBody>
                  <a:tcPr/>
                </a:tc>
                <a:tc>
                  <a:txBody>
                    <a:bodyPr/>
                    <a:lstStyle/>
                    <a:p>
                      <a:r>
                        <a:rPr lang="en-US" dirty="0" smtClean="0"/>
                        <a:t>S0</a:t>
                      </a:r>
                      <a:br>
                        <a:rPr lang="en-US" dirty="0" smtClean="0"/>
                      </a:br>
                      <a:r>
                        <a:rPr lang="en-US" dirty="0" smtClean="0"/>
                        <a:t>S1</a:t>
                      </a:r>
                      <a:br>
                        <a:rPr lang="en-US" dirty="0" smtClean="0"/>
                      </a:br>
                      <a:r>
                        <a:rPr lang="en-US" dirty="0" smtClean="0"/>
                        <a:t>S2</a:t>
                      </a:r>
                      <a:endParaRPr lang="en-US" dirty="0">
                        <a:solidFill>
                          <a:srgbClr val="005D7E"/>
                        </a:solidFill>
                        <a:latin typeface="+mj-lt"/>
                      </a:endParaRPr>
                    </a:p>
                  </a:txBody>
                  <a:tcPr/>
                </a:tc>
                <a:tc>
                  <a:txBody>
                    <a:bodyPr/>
                    <a:lstStyle/>
                    <a:p>
                      <a:r>
                        <a:rPr lang="en-US" sz="1600" dirty="0" err="1" smtClean="0"/>
                        <a:t>Wrkgp</a:t>
                      </a:r>
                      <a:r>
                        <a:rPr lang="en-US" sz="1600" dirty="0" smtClean="0"/>
                        <a:t>/cloud</a:t>
                      </a:r>
                      <a:r>
                        <a:rPr lang="en-US" sz="1600" baseline="0" dirty="0" smtClean="0"/>
                        <a:t> app, multiple concurrent  operations</a:t>
                      </a:r>
                      <a:endParaRPr lang="en-US" sz="1600" dirty="0">
                        <a:solidFill>
                          <a:srgbClr val="005D7E"/>
                        </a:solidFill>
                        <a:latin typeface="+mj-lt"/>
                      </a:endParaRPr>
                    </a:p>
                  </a:txBody>
                  <a:tcPr/>
                </a:tc>
                <a:tc>
                  <a:txBody>
                    <a:bodyPr/>
                    <a:lstStyle/>
                    <a:p>
                      <a:r>
                        <a:rPr lang="en-US" dirty="0" smtClean="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Min.</a:t>
                      </a:r>
                      <a:endParaRPr lang="en-US" dirty="0" smtClean="0">
                        <a:solidFill>
                          <a:srgbClr val="005D7E"/>
                        </a:solidFill>
                        <a:latin typeface="+mj-lt"/>
                      </a:endParaRPr>
                    </a:p>
                  </a:txBody>
                  <a:tcPr/>
                </a:tc>
                <a:tc>
                  <a:txBody>
                    <a:bodyPr/>
                    <a:lstStyle/>
                    <a:p>
                      <a:r>
                        <a:rPr lang="en-US" dirty="0" smtClean="0"/>
                        <a:t>10</a:t>
                      </a:r>
                      <a:br>
                        <a:rPr lang="en-US" dirty="0" smtClean="0"/>
                      </a:br>
                      <a:r>
                        <a:rPr lang="en-US" dirty="0" smtClean="0"/>
                        <a:t>20</a:t>
                      </a:r>
                      <a:br>
                        <a:rPr lang="en-US" dirty="0" smtClean="0"/>
                      </a:br>
                      <a:r>
                        <a:rPr lang="en-US" dirty="0" smtClean="0"/>
                        <a:t>50</a:t>
                      </a:r>
                      <a:endParaRPr lang="en-US" dirty="0">
                        <a:solidFill>
                          <a:srgbClr val="005D7E"/>
                        </a:solidFill>
                        <a:latin typeface="+mj-lt"/>
                      </a:endParaRPr>
                    </a:p>
                  </a:txBody>
                  <a:tcPr/>
                </a:tc>
                <a:tc>
                  <a:txBody>
                    <a:bodyPr/>
                    <a:lstStyle/>
                    <a:p>
                      <a:r>
                        <a:rPr lang="en-US" dirty="0" smtClean="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DB Copy + Manual Export</a:t>
                      </a:r>
                      <a:endParaRPr lang="en-US" dirty="0" smtClean="0">
                        <a:solidFill>
                          <a:srgbClr val="005D7E"/>
                        </a:solidFill>
                        <a:latin typeface="+mj-lt"/>
                      </a:endParaRPr>
                    </a:p>
                  </a:txBody>
                  <a:tcPr/>
                </a:tc>
                <a:extLst>
                  <a:ext uri="{0D108BD9-81ED-4DB2-BD59-A6C34878D82A}">
                    <a16:rowId xmlns="" xmlns:a16="http://schemas.microsoft.com/office/drawing/2014/main" val="10003"/>
                  </a:ext>
                </a:extLst>
              </a:tr>
              <a:tr h="899032">
                <a:tc>
                  <a:txBody>
                    <a:bodyPr/>
                    <a:lstStyle/>
                    <a:p>
                      <a:r>
                        <a:rPr lang="en-US" dirty="0" smtClean="0"/>
                        <a:t>Premium</a:t>
                      </a:r>
                      <a:endParaRPr lang="en-US" dirty="0">
                        <a:solidFill>
                          <a:srgbClr val="005D7E"/>
                        </a:solidFill>
                        <a:latin typeface="+mj-lt"/>
                      </a:endParaRPr>
                    </a:p>
                  </a:txBody>
                  <a:tcPr/>
                </a:tc>
                <a:tc>
                  <a:txBody>
                    <a:bodyPr/>
                    <a:lstStyle/>
                    <a:p>
                      <a:r>
                        <a:rPr lang="en-US" dirty="0" smtClean="0"/>
                        <a:t>P1</a:t>
                      </a:r>
                      <a:r>
                        <a:rPr lang="en-US" baseline="0" dirty="0" smtClean="0"/>
                        <a:t/>
                      </a:r>
                      <a:br>
                        <a:rPr lang="en-US" baseline="0" dirty="0" smtClean="0"/>
                      </a:br>
                      <a:r>
                        <a:rPr lang="en-US" baseline="0" dirty="0" smtClean="0"/>
                        <a:t>P2</a:t>
                      </a:r>
                      <a:br>
                        <a:rPr lang="en-US" baseline="0" dirty="0" smtClean="0"/>
                      </a:br>
                      <a:r>
                        <a:rPr lang="en-US" baseline="0" dirty="0" smtClean="0"/>
                        <a:t>P3</a:t>
                      </a:r>
                      <a:endParaRPr lang="en-US" dirty="0">
                        <a:solidFill>
                          <a:srgbClr val="005D7E"/>
                        </a:solidFill>
                        <a:latin typeface="+mj-lt"/>
                      </a:endParaRPr>
                    </a:p>
                  </a:txBody>
                  <a:tcPr/>
                </a:tc>
                <a:tc>
                  <a:txBody>
                    <a:bodyPr/>
                    <a:lstStyle/>
                    <a:p>
                      <a:r>
                        <a:rPr lang="en-US" sz="1600" dirty="0" smtClean="0"/>
                        <a:t>Mission</a:t>
                      </a:r>
                      <a:r>
                        <a:rPr lang="en-US" sz="1600" baseline="0" dirty="0" smtClean="0"/>
                        <a:t> Critical, High volume, Many concurrent Users</a:t>
                      </a:r>
                      <a:endParaRPr lang="en-US" sz="1600" dirty="0">
                        <a:solidFill>
                          <a:srgbClr val="005D7E"/>
                        </a:solidFill>
                        <a:latin typeface="+mj-lt"/>
                      </a:endParaRPr>
                    </a:p>
                  </a:txBody>
                  <a:tcPr/>
                </a:tc>
                <a:tc>
                  <a:txBody>
                    <a:bodyPr/>
                    <a:lstStyle/>
                    <a:p>
                      <a:r>
                        <a:rPr lang="en-US" dirty="0" smtClean="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sec.</a:t>
                      </a:r>
                      <a:endParaRPr lang="en-US" dirty="0" smtClean="0">
                        <a:solidFill>
                          <a:srgbClr val="005D7E"/>
                        </a:solidFill>
                        <a:latin typeface="+mj-lt"/>
                      </a:endParaRPr>
                    </a:p>
                  </a:txBody>
                  <a:tcPr/>
                </a:tc>
                <a:tc>
                  <a:txBody>
                    <a:bodyPr/>
                    <a:lstStyle/>
                    <a:p>
                      <a:r>
                        <a:rPr lang="en-US" dirty="0" smtClean="0"/>
                        <a:t>100</a:t>
                      </a:r>
                    </a:p>
                    <a:p>
                      <a:r>
                        <a:rPr lang="en-US" dirty="0" smtClean="0"/>
                        <a:t>200</a:t>
                      </a:r>
                    </a:p>
                    <a:p>
                      <a:r>
                        <a:rPr lang="en-US" dirty="0" smtClean="0"/>
                        <a:t>800</a:t>
                      </a:r>
                      <a:endParaRPr lang="en-US" dirty="0">
                        <a:solidFill>
                          <a:srgbClr val="005D7E"/>
                        </a:solidFill>
                        <a:latin typeface="+mj-lt"/>
                      </a:endParaRPr>
                    </a:p>
                  </a:txBody>
                  <a:tcPr/>
                </a:tc>
                <a:tc>
                  <a:txBody>
                    <a:bodyPr/>
                    <a:lstStyle/>
                    <a:p>
                      <a:r>
                        <a:rPr lang="en-US" dirty="0" smtClean="0"/>
                        <a:t>35 Days</a:t>
                      </a:r>
                      <a:endParaRPr lang="en-US" dirty="0">
                        <a:solidFill>
                          <a:srgbClr val="005D7E"/>
                        </a:solidFill>
                        <a:latin typeface="+mj-lt"/>
                      </a:endParaRPr>
                    </a:p>
                  </a:txBody>
                  <a:tcPr/>
                </a:tc>
                <a:tc>
                  <a:txBody>
                    <a:bodyPr/>
                    <a:lstStyle/>
                    <a:p>
                      <a:r>
                        <a:rPr lang="en-US" dirty="0" smtClean="0"/>
                        <a:t>Active Geo-replication</a:t>
                      </a:r>
                      <a:endParaRPr lang="en-US" dirty="0">
                        <a:solidFill>
                          <a:srgbClr val="005D7E"/>
                        </a:solidFill>
                        <a:latin typeface="+mj-lt"/>
                      </a:endParaRPr>
                    </a:p>
                  </a:txBody>
                  <a:tcPr/>
                </a:tc>
                <a:extLst>
                  <a:ext uri="{0D108BD9-81ED-4DB2-BD59-A6C34878D82A}">
                    <a16:rowId xmlns="" xmlns:a16="http://schemas.microsoft.com/office/drawing/2014/main"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252000" lvl="1" indent="0" defTabSz="914325">
              <a:spcBef>
                <a:spcPts val="1200"/>
              </a:spcBef>
              <a:buNone/>
            </a:pPr>
            <a:r>
              <a:rPr lang="en-US" sz="4000" spc="-51" dirty="0">
                <a:solidFill>
                  <a:schemeClr val="bg2"/>
                </a:solidFill>
                <a:latin typeface="+mj-lt"/>
              </a:rPr>
              <a:t>Backups in Azure Storage and geo-replicated </a:t>
            </a:r>
          </a:p>
          <a:p>
            <a:pPr marL="252000" lvl="1" indent="0" defTabSz="914325">
              <a:spcBef>
                <a:spcPts val="1200"/>
              </a:spcBef>
              <a:buNone/>
            </a:pPr>
            <a:r>
              <a:rPr lang="en-US" sz="4000" spc="-51" dirty="0">
                <a:solidFill>
                  <a:schemeClr val="bg2"/>
                </a:solidFill>
                <a:latin typeface="+mj-lt"/>
              </a:rPr>
              <a:t>Creates a side-by-side copy, non-disruptive</a:t>
            </a:r>
          </a:p>
          <a:p>
            <a:pPr marL="252000" lvl="1" indent="0" defTabSz="914325">
              <a:spcBef>
                <a:spcPts val="1200"/>
              </a:spcBef>
              <a:buNone/>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sp>
        <p:nvSpPr>
          <p:cNvPr id="2" name="Rectangle 1"/>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199144"/>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649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252000" lvl="1" indent="0" defTabSz="914325">
              <a:spcBef>
                <a:spcPts val="1200"/>
              </a:spcBef>
              <a:buNone/>
            </a:pPr>
            <a:r>
              <a:rPr lang="en-US" sz="4000" spc="-51" dirty="0">
                <a:solidFill>
                  <a:schemeClr val="bg2"/>
                </a:solidFill>
                <a:latin typeface="+mj-lt"/>
              </a:rPr>
              <a:t>Built on geo-redundant Azure Storage</a:t>
            </a:r>
          </a:p>
          <a:p>
            <a:pPr marL="252000" lvl="1" indent="0" defTabSz="914325">
              <a:spcBef>
                <a:spcPts val="1200"/>
              </a:spcBef>
              <a:buNone/>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sp>
        <p:nvSpPr>
          <p:cNvPr id="5" name="Rectangle 4"/>
          <p:cNvSpPr/>
          <p:nvPr/>
        </p:nvSpPr>
        <p:spPr>
          <a:xfrm>
            <a:off x="0" y="229045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991786"/>
            <a:ext cx="12192000" cy="861133"/>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852920"/>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464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Opt-in for Standard &amp; Premium databases</a:t>
            </a:r>
          </a:p>
          <a:p>
            <a:pPr marL="252000" lvl="1" indent="0" defTabSz="914325">
              <a:spcBef>
                <a:spcPts val="1200"/>
              </a:spcBef>
              <a:buNone/>
            </a:pPr>
            <a:r>
              <a:rPr lang="en-US" sz="4000" spc="-51" dirty="0" smtClean="0">
                <a:solidFill>
                  <a:schemeClr val="bg2"/>
                </a:solidFill>
                <a:latin typeface="+mj-lt"/>
              </a:rPr>
              <a:t>Creates </a:t>
            </a:r>
            <a:r>
              <a:rPr lang="en-US" sz="4000" spc="-51" dirty="0">
                <a:solidFill>
                  <a:schemeClr val="bg2"/>
                </a:solidFill>
                <a:latin typeface="+mj-lt"/>
              </a:rPr>
              <a:t>a stand-by secondary</a:t>
            </a:r>
          </a:p>
          <a:p>
            <a:pPr marL="252000" lvl="1" indent="0" defTabSz="914325">
              <a:spcBef>
                <a:spcPts val="1200"/>
              </a:spcBef>
              <a:buNone/>
            </a:pPr>
            <a:r>
              <a:rPr lang="en-US" sz="4000" spc="-51" dirty="0">
                <a:solidFill>
                  <a:schemeClr val="bg2"/>
                </a:solidFill>
                <a:latin typeface="+mj-lt"/>
              </a:rPr>
              <a:t>Replicate to pre-paired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Opt-in via REST API, PowerShell or Azure Portal </a:t>
            </a:r>
          </a:p>
          <a:p>
            <a:pPr marL="252000" lvl="1" indent="0" defTabSz="914325">
              <a:spcBef>
                <a:spcPts val="1200"/>
              </a:spcBef>
              <a:buNone/>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03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Self-service activation in Premium </a:t>
            </a:r>
          </a:p>
          <a:p>
            <a:pPr marL="252000" lvl="1" indent="0" defTabSz="914325">
              <a:spcBef>
                <a:spcPts val="1200"/>
              </a:spcBef>
              <a:buNone/>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Replicate to any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REST API, PowerShell or Azure Portal </a:t>
            </a:r>
          </a:p>
          <a:p>
            <a:pPr marL="252000" lvl="1" indent="0" defTabSz="914325">
              <a:spcBef>
                <a:spcPts val="1200"/>
              </a:spcBef>
              <a:buNone/>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63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Configurable to track &amp; log database activity</a:t>
            </a:r>
          </a:p>
          <a:p>
            <a:pPr marL="252000" lvl="1" indent="0" defTabSz="914325">
              <a:spcBef>
                <a:spcPts val="1200"/>
              </a:spcBef>
              <a:buNone/>
            </a:pPr>
            <a:r>
              <a:rPr lang="en-US" sz="4000" spc="-51" dirty="0">
                <a:solidFill>
                  <a:schemeClr val="bg2"/>
                </a:solidFill>
                <a:latin typeface="+mj-lt"/>
              </a:rPr>
              <a:t>Dashboard views in the portal for at-a-glance insights</a:t>
            </a:r>
          </a:p>
          <a:p>
            <a:pPr marL="252000" lvl="1" indent="0" defTabSz="914325">
              <a:spcBef>
                <a:spcPts val="1200"/>
              </a:spcBef>
              <a:buNone/>
            </a:pPr>
            <a:r>
              <a:rPr lang="en-US" sz="4000" spc="-51" dirty="0">
                <a:solidFill>
                  <a:schemeClr val="bg2"/>
                </a:solidFill>
                <a:latin typeface="+mj-lt"/>
              </a:rPr>
              <a:t>Pre-defined Power View reports for deep visual analysis on Audit log data</a:t>
            </a:r>
          </a:p>
          <a:p>
            <a:pPr marL="252000" lvl="1" indent="0" defTabSz="914325">
              <a:spcBef>
                <a:spcPts val="1200"/>
              </a:spcBef>
              <a:buNone/>
            </a:pPr>
            <a:r>
              <a:rPr lang="en-US" sz="4000" spc="-51" dirty="0">
                <a:solidFill>
                  <a:schemeClr val="bg2"/>
                </a:solidFill>
                <a:latin typeface="+mj-lt"/>
              </a:rPr>
              <a:t>Audit logs reside in your Azure Storage account</a:t>
            </a:r>
          </a:p>
          <a:p>
            <a:pPr marL="252000" lvl="1" indent="0" defTabSz="914325">
              <a:spcBef>
                <a:spcPts val="1200"/>
              </a:spcBef>
              <a:buNone/>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1260622"/>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057095"/>
            <a:ext cx="12192000" cy="736848"/>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695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2" grpId="0" animBg="1"/>
      <p:bldP spid="12" grpId="1" animBg="1"/>
      <p:bldP spid="12" grpId="2"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Connect from on premise and deploy your database</a:t>
            </a:r>
            <a:endParaRPr lang="en-US" dirty="0"/>
          </a:p>
        </p:txBody>
      </p:sp>
    </p:spTree>
    <p:extLst>
      <p:ext uri="{BB962C8B-B14F-4D97-AF65-F5344CB8AC3E}">
        <p14:creationId xmlns:p14="http://schemas.microsoft.com/office/powerpoint/2010/main" val="159233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sp>
        <p:nvSpPr>
          <p:cNvPr id="2" name="Title 1"/>
          <p:cNvSpPr>
            <a:spLocks noGrp="1"/>
          </p:cNvSpPr>
          <p:nvPr>
            <p:ph type="title"/>
          </p:nvPr>
        </p:nvSpPr>
        <p:spPr/>
        <p:txBody>
          <a:bodyPr/>
          <a:lstStyle/>
          <a:p>
            <a:r>
              <a:rPr lang="en-US" sz="3200" dirty="0" smtClean="0"/>
              <a:t>Use Familiar Technologies</a:t>
            </a:r>
            <a:endParaRPr lang="en-US" sz="3200" dirty="0"/>
          </a:p>
        </p:txBody>
      </p:sp>
      <p:sp>
        <p:nvSpPr>
          <p:cNvPr id="3" name="Text Placeholder 2"/>
          <p:cNvSpPr>
            <a:spLocks noGrp="1"/>
          </p:cNvSpPr>
          <p:nvPr>
            <p:ph type="body" sz="quarter" idx="10"/>
          </p:nvPr>
        </p:nvSpPr>
        <p:spPr/>
        <p:txBody>
          <a:bodyPr/>
          <a:lstStyle/>
          <a:p>
            <a:r>
              <a:rPr lang="en-US" sz="5400" dirty="0" smtClean="0"/>
              <a:t>Transact-SQL</a:t>
            </a:r>
            <a:endParaRPr lang="en-US" sz="5400" dirty="0"/>
          </a:p>
        </p:txBody>
      </p:sp>
    </p:spTree>
    <p:extLst>
      <p:ext uri="{BB962C8B-B14F-4D97-AF65-F5344CB8AC3E}">
        <p14:creationId xmlns:p14="http://schemas.microsoft.com/office/powerpoint/2010/main" val="64434148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Database</a:t>
            </a:r>
            <a:endParaRPr lang="en-US" dirty="0"/>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2" name="Title 1"/>
          <p:cNvSpPr>
            <a:spLocks noGrp="1"/>
          </p:cNvSpPr>
          <p:nvPr>
            <p:ph type="title"/>
          </p:nvPr>
        </p:nvSpPr>
        <p:spPr/>
        <p:txBody>
          <a:bodyPr/>
          <a:lstStyle/>
          <a:p>
            <a:r>
              <a:rPr lang="en-US" sz="4800" dirty="0"/>
              <a:t>Use Familiar </a:t>
            </a:r>
            <a:r>
              <a:rPr lang="en-US" sz="4800" dirty="0" smtClean="0"/>
              <a:t>Technologies - Languages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Frameworks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r>
              <a:rPr lang="en-US" sz="3200" dirty="0" smtClean="0"/>
              <a:t>.)</a:t>
            </a:r>
            <a:endParaRPr lang="en-US" sz="3200" dirty="0"/>
          </a:p>
        </p:txBody>
      </p:sp>
    </p:spTree>
    <p:extLst>
      <p:ext uri="{BB962C8B-B14F-4D97-AF65-F5344CB8AC3E}">
        <p14:creationId xmlns:p14="http://schemas.microsoft.com/office/powerpoint/2010/main" val="384477488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Tools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a:t>
            </a:r>
            <a:r>
              <a:rPr lang="en-US" sz="3200" dirty="0" smtClean="0"/>
              <a:t>development</a:t>
            </a:r>
            <a:endParaRPr lang="en-US" sz="3200" dirty="0"/>
          </a:p>
        </p:txBody>
      </p:sp>
    </p:spTree>
    <p:extLst>
      <p:ext uri="{BB962C8B-B14F-4D97-AF65-F5344CB8AC3E}">
        <p14:creationId xmlns:p14="http://schemas.microsoft.com/office/powerpoint/2010/main" val="385037706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a:t>Common Language Runtime (CLR)</a:t>
            </a:r>
          </a:p>
          <a:p>
            <a:pPr marL="823500" lvl="1" indent="-571500" defTabSz="914325">
              <a:spcBef>
                <a:spcPts val="1200"/>
              </a:spcBef>
            </a:pPr>
            <a:r>
              <a:rPr lang="en-US" sz="3600" dirty="0"/>
              <a:t>SQL 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a:t>
            </a:r>
            <a:r>
              <a:rPr lang="en-US" sz="3600" dirty="0" smtClean="0"/>
              <a:t>Encryption</a:t>
            </a:r>
            <a:endParaRPr lang="en-US" sz="3600" dirty="0"/>
          </a:p>
        </p:txBody>
      </p:sp>
    </p:spTree>
    <p:extLst>
      <p:ext uri="{BB962C8B-B14F-4D97-AF65-F5344CB8AC3E}">
        <p14:creationId xmlns:p14="http://schemas.microsoft.com/office/powerpoint/2010/main" val="351436728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tx1"/>
                </a:solidFill>
                <a:latin typeface="+mj-lt"/>
              </a:rPr>
              <a:t>Web </a:t>
            </a:r>
            <a:r>
              <a:rPr lang="en-US" sz="2400" spc="-51" dirty="0">
                <a:solidFill>
                  <a:schemeClr val="tx1"/>
                </a:solidFill>
                <a:latin typeface="+mj-lt"/>
              </a:rPr>
              <a:t>designers for tables, views, stored procs</a:t>
            </a:r>
          </a:p>
          <a:p>
            <a:pPr marL="3175" lvl="1" indent="0" algn="ctr" defTabSz="914325">
              <a:spcBef>
                <a:spcPts val="900"/>
              </a:spcBef>
              <a:buNone/>
            </a:pPr>
            <a:r>
              <a:rPr lang="en-US" sz="2400" spc="-51" dirty="0">
                <a:solidFill>
                  <a:schemeClr val="tx1"/>
                </a:solidFill>
                <a:latin typeface="+mj-lt"/>
              </a:rPr>
              <a:t>Interactive query editing and </a:t>
            </a:r>
            <a:r>
              <a:rPr lang="en-US" sz="2400" spc="-51" dirty="0" smtClean="0">
                <a:solidFill>
                  <a:schemeClr val="tx1"/>
                </a:solidFill>
                <a:latin typeface="+mj-lt"/>
              </a:rPr>
              <a:t>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smtClean="0"/>
              <a:t>Azure SQL Database Management Portal</a:t>
            </a:r>
            <a:endParaRPr lang="en-US" sz="3600" dirty="0"/>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DAC Deployment </a:t>
            </a:r>
            <a:br>
              <a:rPr lang="en-US" dirty="0"/>
            </a:br>
            <a:r>
              <a:rPr lang="en-US" dirty="0"/>
              <a:t>From SQL Server Management </a:t>
            </a:r>
            <a:r>
              <a:rPr lang="en-US" dirty="0" smtClean="0"/>
              <a:t>Studio</a:t>
            </a:r>
            <a:endParaRPr lang="en-US" dirty="0"/>
          </a:p>
        </p:txBody>
      </p:sp>
    </p:spTree>
    <p:extLst>
      <p:ext uri="{BB962C8B-B14F-4D97-AF65-F5344CB8AC3E}">
        <p14:creationId xmlns:p14="http://schemas.microsoft.com/office/powerpoint/2010/main" val="42536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98013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smtClean="0">
                <a:latin typeface="Segoe UI Light" panose="020B0502040204020203" pitchFamily="34" charset="0"/>
                <a:cs typeface="Segoe UI Light" panose="020B0502040204020203" pitchFamily="34" charset="0"/>
              </a:rPr>
              <a:t>Classic </a:t>
            </a:r>
            <a:r>
              <a:rPr lang="en-US" sz="4000" dirty="0">
                <a:latin typeface="Segoe UI Light" panose="020B0502040204020203" pitchFamily="34" charset="0"/>
                <a:cs typeface="Segoe UI Light" panose="020B0502040204020203" pitchFamily="34" charset="0"/>
              </a:rPr>
              <a:t>3-tier enterprise </a:t>
            </a:r>
            <a:r>
              <a:rPr lang="en-US" sz="4000" dirty="0" smtClean="0">
                <a:latin typeface="Segoe UI Light" panose="020B0502040204020203" pitchFamily="34" charset="0"/>
                <a:cs typeface="Segoe UI Light" panose="020B0502040204020203" pitchFamily="34" charset="0"/>
              </a:rPr>
              <a:t>architecture:</a:t>
            </a:r>
          </a:p>
          <a:p>
            <a:pPr algn="l"/>
            <a:r>
              <a:rPr lang="en-US" sz="4000" dirty="0" smtClean="0">
                <a:latin typeface="Segoe UI Light" panose="020B0502040204020203" pitchFamily="34" charset="0"/>
                <a:cs typeface="Segoe UI Light" panose="020B0502040204020203" pitchFamily="34" charset="0"/>
              </a:rPr>
              <a:t>Scale out the front ends to multiple instances</a:t>
            </a:r>
            <a:r>
              <a:rPr lang="en-US" sz="4000" dirty="0">
                <a:latin typeface="Segoe UI Light" panose="020B0502040204020203" pitchFamily="34" charset="0"/>
                <a:cs typeface="Segoe UI Light" panose="020B0502040204020203" pitchFamily="34" charset="0"/>
              </a:rPr>
              <a:t> </a:t>
            </a:r>
            <a:r>
              <a:rPr lang="en-US" sz="4000" dirty="0" smtClean="0">
                <a:latin typeface="Segoe UI Light" panose="020B0502040204020203" pitchFamily="34" charset="0"/>
                <a:cs typeface="Segoe UI Light" panose="020B0502040204020203" pitchFamily="34" charset="0"/>
              </a:rPr>
              <a:t>is easy</a:t>
            </a:r>
          </a:p>
          <a:p>
            <a:pPr algn="l"/>
            <a:r>
              <a:rPr lang="en-US" sz="40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41"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56755694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solidFill>
                  <a:srgbClr val="0088EE"/>
                </a:solidFill>
              </a:rPr>
              <a:t>Elastic Scale across thousands of databases via custom </a:t>
            </a:r>
            <a:r>
              <a:rPr lang="en-US" sz="4000" dirty="0" err="1" smtClean="0">
                <a:solidFill>
                  <a:srgbClr val="0088EE"/>
                </a:solidFill>
              </a:rPr>
              <a:t>sharding</a:t>
            </a:r>
            <a:endParaRPr lang="en-US" sz="4000" dirty="0">
              <a:solidFill>
                <a:srgbClr val="0088EE"/>
              </a:solidFill>
            </a:endParaRPr>
          </a:p>
          <a:p>
            <a:pPr marL="252000" algn="l">
              <a:spcBef>
                <a:spcPts val="1200"/>
              </a:spcBef>
            </a:pPr>
            <a:r>
              <a:rPr lang="en-US" sz="4000" dirty="0" smtClean="0">
                <a:solidFill>
                  <a:srgbClr val="0088EE"/>
                </a:solidFill>
              </a:rPr>
              <a:t>Scale </a:t>
            </a:r>
            <a:r>
              <a:rPr lang="en-US" sz="4000" dirty="0">
                <a:solidFill>
                  <a:srgbClr val="0088EE"/>
                </a:solidFill>
              </a:rPr>
              <a:t>out via .</a:t>
            </a:r>
            <a:r>
              <a:rPr lang="en-US" sz="4000" dirty="0" smtClean="0">
                <a:solidFill>
                  <a:srgbClr val="0088EE"/>
                </a:solidFill>
              </a:rPr>
              <a:t>NET </a:t>
            </a:r>
            <a:r>
              <a:rPr lang="en-US" sz="4000" dirty="0">
                <a:solidFill>
                  <a:srgbClr val="0088EE"/>
                </a:solidFill>
              </a:rPr>
              <a:t>Client libraries </a:t>
            </a:r>
            <a:r>
              <a:rPr lang="en-US" sz="4000" dirty="0" smtClean="0">
                <a:solidFill>
                  <a:srgbClr val="0088EE"/>
                </a:solidFill>
              </a:rPr>
              <a:t>consumed </a:t>
            </a:r>
            <a:r>
              <a:rPr lang="en-US" sz="4000" dirty="0">
                <a:solidFill>
                  <a:srgbClr val="0088EE"/>
                </a:solidFill>
              </a:rPr>
              <a:t>by customer applications to support </a:t>
            </a:r>
            <a:r>
              <a:rPr lang="en-US" sz="4000" dirty="0" err="1">
                <a:solidFill>
                  <a:srgbClr val="0088EE"/>
                </a:solidFill>
              </a:rPr>
              <a:t>sharded</a:t>
            </a:r>
            <a:r>
              <a:rPr lang="en-US" sz="4000" dirty="0">
                <a:solidFill>
                  <a:srgbClr val="0088EE"/>
                </a:solidFill>
              </a:rPr>
              <a:t> database pattern</a:t>
            </a:r>
          </a:p>
          <a:p>
            <a:pPr marL="252000" algn="l">
              <a:spcBef>
                <a:spcPts val="1200"/>
              </a:spcBef>
            </a:pPr>
            <a:r>
              <a:rPr lang="en-US" sz="4000" dirty="0">
                <a:solidFill>
                  <a:srgbClr val="0088EE"/>
                </a:solidFill>
              </a:rPr>
              <a:t>Enables developer and manageability functions</a:t>
            </a:r>
          </a:p>
          <a:p>
            <a:pPr marL="252000" algn="l">
              <a:spcBef>
                <a:spcPts val="1200"/>
              </a:spcBef>
            </a:pPr>
            <a:r>
              <a:rPr lang="en-US" sz="4000" dirty="0">
                <a:solidFill>
                  <a:srgbClr val="0088EE"/>
                </a:solidFill>
              </a:rPr>
              <a:t>Supports split, merge, and move operations on data</a:t>
            </a:r>
          </a:p>
        </p:txBody>
      </p:sp>
    </p:spTree>
    <p:extLst>
      <p:ext uri="{BB962C8B-B14F-4D97-AF65-F5344CB8AC3E}">
        <p14:creationId xmlns:p14="http://schemas.microsoft.com/office/powerpoint/2010/main" val="26542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5">
                                            <p:txEl>
                                              <p:pRg st="0" end="0"/>
                                            </p:txEl>
                                          </p:spTgt>
                                        </p:tgtEl>
                                        <p:attrNameLst>
                                          <p:attrName>style.color</p:attrName>
                                        </p:attrNameLst>
                                      </p:cBhvr>
                                      <p:to>
                                        <a:srgbClr val="0088EE"/>
                                      </p:to>
                                    </p:animClr>
                                  </p:childTnLst>
                                </p:cTn>
                              </p:par>
                              <p:par>
                                <p:cTn id="11" presetID="3" presetClass="emph" presetSubtype="2" fill="hold" nodeType="withEffect">
                                  <p:stCondLst>
                                    <p:cond delay="250"/>
                                  </p:stCondLst>
                                  <p:childTnLst>
                                    <p:animClr clrSpc="rgb" dir="cw">
                                      <p:cBhvr override="childStyle">
                                        <p:cTn id="12" dur="500" fill="hold"/>
                                        <p:tgtEl>
                                          <p:spTgt spid="5">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5">
                                            <p:txEl>
                                              <p:pRg st="1" end="1"/>
                                            </p:txEl>
                                          </p:spTgt>
                                        </p:tgtEl>
                                        <p:attrNameLst>
                                          <p:attrName>style.color</p:attrName>
                                        </p:attrNameLst>
                                      </p:cBhvr>
                                      <p:to>
                                        <a:srgbClr val="0088EE"/>
                                      </p:to>
                                    </p:animClr>
                                  </p:childTnLst>
                                </p:cTn>
                              </p:par>
                              <p:par>
                                <p:cTn id="17" presetID="3" presetClass="emph" presetSubtype="2" fill="hold" nodeType="withEffect">
                                  <p:stCondLst>
                                    <p:cond delay="250"/>
                                  </p:stCondLst>
                                  <p:childTnLst>
                                    <p:animClr clrSpc="rgb" dir="cw">
                                      <p:cBhvr override="childStyle">
                                        <p:cTn id="18" dur="500" fill="hold"/>
                                        <p:tgtEl>
                                          <p:spTgt spid="5">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5">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5">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Scalability options in Azure SQL </a:t>
            </a:r>
            <a:r>
              <a:rPr lang="en-US" sz="4400" dirty="0" smtClean="0"/>
              <a:t>DB</a:t>
            </a:r>
            <a:endParaRPr lang="en-US" sz="4400" dirty="0"/>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smtClean="0">
                <a:solidFill>
                  <a:schemeClr val="tx2"/>
                </a:solidFill>
              </a:rPr>
              <a:t>Vertical: Scale-up or scale-down</a:t>
            </a:r>
          </a:p>
          <a:p>
            <a:pPr marL="0" indent="0" algn="ctr">
              <a:buNone/>
            </a:pPr>
            <a:r>
              <a:rPr lang="en-US" sz="4800" dirty="0" smtClean="0">
                <a:solidFill>
                  <a:schemeClr val="tx2"/>
                </a:solidFill>
              </a:rPr>
              <a:t>Horizontal: Scale-out or scale-in</a:t>
            </a:r>
            <a:endParaRPr lang="en-US" sz="4800" dirty="0">
              <a:solidFill>
                <a:schemeClr val="tx2"/>
              </a:solidFill>
            </a:endParaRP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smtClean="0">
                <a:solidFill>
                  <a:schemeClr val="tx2"/>
                </a:solidFill>
                <a:latin typeface="+mj-lt"/>
              </a:rPr>
              <a:t>Scale out/in</a:t>
            </a:r>
            <a:endParaRPr lang="en-US" dirty="0">
              <a:solidFill>
                <a:schemeClr val="tx2"/>
              </a:solidFill>
              <a:latin typeface="+mj-lt"/>
            </a:endParaRP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smtClean="0">
                <a:solidFill>
                  <a:schemeClr val="tx2"/>
                </a:solidFill>
                <a:latin typeface="+mj-lt"/>
              </a:rPr>
              <a:t>Scale up/down</a:t>
            </a:r>
            <a:endParaRPr lang="en-US" dirty="0">
              <a:solidFill>
                <a:schemeClr val="tx2"/>
              </a:solidFill>
              <a:latin typeface="+mj-lt"/>
            </a:endParaRPr>
          </a:p>
        </p:txBody>
      </p:sp>
    </p:spTree>
    <p:extLst>
      <p:ext uri="{BB962C8B-B14F-4D97-AF65-F5344CB8AC3E}">
        <p14:creationId xmlns:p14="http://schemas.microsoft.com/office/powerpoint/2010/main" val="12658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065"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94138657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smtClean="0"/>
              <a:t>SQL Server VM</a:t>
            </a:r>
            <a:endParaRPr lang="en-US" dirty="0"/>
          </a:p>
        </p:txBody>
      </p:sp>
    </p:spTree>
    <p:extLst>
      <p:ext uri="{BB962C8B-B14F-4D97-AF65-F5344CB8AC3E}">
        <p14:creationId xmlns:p14="http://schemas.microsoft.com/office/powerpoint/2010/main" val="2233908090"/>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solidFill>
                  <a:srgbClr val="0088EE"/>
                </a:solidFill>
              </a:rPr>
              <a:t>Run any SQL product on cloud VM </a:t>
            </a:r>
          </a:p>
          <a:p>
            <a:pPr marL="252000">
              <a:spcBef>
                <a:spcPts val="2400"/>
              </a:spcBef>
            </a:pPr>
            <a:r>
              <a:rPr lang="en-US" sz="3600" dirty="0">
                <a:solidFill>
                  <a:srgbClr val="0088EE"/>
                </a:solidFill>
              </a:rPr>
              <a:t>Support for SQL Server, Oracle, </a:t>
            </a:r>
            <a:r>
              <a:rPr lang="en-US" sz="3600" dirty="0" err="1">
                <a:solidFill>
                  <a:srgbClr val="0088EE"/>
                </a:solidFill>
              </a:rPr>
              <a:t>MySql</a:t>
            </a:r>
            <a:endParaRPr lang="en-US" sz="3600" dirty="0">
              <a:solidFill>
                <a:srgbClr val="0088EE"/>
              </a:solidFill>
            </a:endParaRPr>
          </a:p>
          <a:p>
            <a:pPr marL="252000">
              <a:spcBef>
                <a:spcPts val="2400"/>
              </a:spcBef>
            </a:pPr>
            <a:r>
              <a:rPr lang="en-US" sz="3600" dirty="0">
                <a:solidFill>
                  <a:srgbClr val="0088EE"/>
                </a:solidFill>
              </a:rPr>
              <a:t>Ready to go VM images available in Gallery</a:t>
            </a:r>
          </a:p>
          <a:p>
            <a:pPr marL="252000">
              <a:spcBef>
                <a:spcPts val="2400"/>
              </a:spcBef>
            </a:pPr>
            <a:r>
              <a:rPr lang="en-US" sz="3600" dirty="0">
                <a:solidFill>
                  <a:srgbClr val="0088EE"/>
                </a:solidFill>
              </a:rPr>
              <a:t>Persistent storage using attached disk in blob storage</a:t>
            </a:r>
          </a:p>
          <a:p>
            <a:pPr marL="252000">
              <a:spcBef>
                <a:spcPts val="2400"/>
              </a:spcBef>
            </a:pPr>
            <a:r>
              <a:rPr lang="en-US" sz="3600" dirty="0">
                <a:solidFill>
                  <a:srgbClr val="0088EE"/>
                </a:solidFill>
              </a:rPr>
              <a:t>Has all the benefits and powers of VMs combined with the full features of a SQL </a:t>
            </a:r>
            <a:r>
              <a:rPr lang="en-US" sz="3600" dirty="0" smtClean="0">
                <a:solidFill>
                  <a:srgbClr val="0088EE"/>
                </a:solidFill>
              </a:rPr>
              <a:t>Engine</a:t>
            </a:r>
            <a:endParaRPr lang="en-US" sz="3600" dirty="0">
              <a:solidFill>
                <a:srgbClr val="0088EE"/>
              </a:solidFill>
            </a:endParaRPr>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4">
                                            <p:txEl>
                                              <p:pRg st="0" end="0"/>
                                            </p:txEl>
                                          </p:spTgt>
                                        </p:tgtEl>
                                        <p:attrNameLst>
                                          <p:attrName>style.color</p:attrName>
                                        </p:attrNameLst>
                                      </p:cBhvr>
                                      <p:to>
                                        <a:srgbClr val="0088EE"/>
                                      </p:to>
                                    </p:animClr>
                                  </p:childTnLst>
                                </p:cTn>
                              </p:par>
                              <p:par>
                                <p:cTn id="11" presetID="3" presetClass="emph" presetSubtype="2" fill="hold" nodeType="withEffect">
                                  <p:stCondLst>
                                    <p:cond delay="0"/>
                                  </p:stCondLst>
                                  <p:childTnLst>
                                    <p:animClr clrSpc="rgb" dir="cw">
                                      <p:cBhvr override="childStyle">
                                        <p:cTn id="12" dur="500" fill="hold"/>
                                        <p:tgtEl>
                                          <p:spTgt spid="4">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4">
                                            <p:txEl>
                                              <p:pRg st="1" end="1"/>
                                            </p:txEl>
                                          </p:spTgt>
                                        </p:tgtEl>
                                        <p:attrNameLst>
                                          <p:attrName>style.color</p:attrName>
                                        </p:attrNameLst>
                                      </p:cBhvr>
                                      <p:to>
                                        <a:srgbClr val="0088EE"/>
                                      </p:to>
                                    </p:animClr>
                                  </p:childTnLst>
                                </p:cTn>
                              </p:par>
                              <p:par>
                                <p:cTn id="17" presetID="3" presetClass="emph" presetSubtype="2" fill="hold" nodeType="withEffect">
                                  <p:stCondLst>
                                    <p:cond delay="0"/>
                                  </p:stCondLst>
                                  <p:childTnLst>
                                    <p:animClr clrSpc="rgb" dir="cw">
                                      <p:cBhvr override="childStyle">
                                        <p:cTn id="18" dur="500" fill="hold"/>
                                        <p:tgtEl>
                                          <p:spTgt spid="4">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4">
                                            <p:txEl>
                                              <p:pRg st="2" end="2"/>
                                            </p:txEl>
                                          </p:spTgt>
                                        </p:tgtEl>
                                        <p:attrNameLst>
                                          <p:attrName>style.color</p:attrName>
                                        </p:attrNameLst>
                                      </p:cBhvr>
                                      <p:to>
                                        <a:srgbClr val="0088EE"/>
                                      </p:to>
                                    </p:animClr>
                                  </p:childTnLst>
                                </p:cTn>
                              </p:par>
                              <p:par>
                                <p:cTn id="23" presetID="3" presetClass="emph" presetSubtype="2" fill="hold" nodeType="withEffect">
                                  <p:stCondLst>
                                    <p:cond delay="0"/>
                                  </p:stCondLst>
                                  <p:childTnLst>
                                    <p:animClr clrSpc="rgb" dir="cw">
                                      <p:cBhvr override="childStyle">
                                        <p:cTn id="24" dur="500" fill="hold"/>
                                        <p:tgtEl>
                                          <p:spTgt spid="4">
                                            <p:txEl>
                                              <p:pRg st="3" end="3"/>
                                            </p:txEl>
                                          </p:spTgt>
                                        </p:tgtEl>
                                        <p:attrNameLst>
                                          <p:attrName>style.color</p:attrName>
                                        </p:attrNameLst>
                                      </p:cBhvr>
                                      <p:to>
                                        <a:srgbClr val="FFFFFF"/>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50" fill="hold"/>
                                        <p:tgtEl>
                                          <p:spTgt spid="4">
                                            <p:txEl>
                                              <p:pRg st="3" end="3"/>
                                            </p:txEl>
                                          </p:spTgt>
                                        </p:tgtEl>
                                        <p:attrNameLst>
                                          <p:attrName>style.color</p:attrName>
                                        </p:attrNameLst>
                                      </p:cBhvr>
                                      <p:to>
                                        <a:srgbClr val="0088EE"/>
                                      </p:to>
                                    </p:animClr>
                                  </p:childTnLst>
                                </p:cTn>
                              </p:par>
                              <p:par>
                                <p:cTn id="29" presetID="3" presetClass="emph" presetSubtype="2" fill="hold" nodeType="withEffect">
                                  <p:stCondLst>
                                    <p:cond delay="0"/>
                                  </p:stCondLst>
                                  <p:childTnLst>
                                    <p:animClr clrSpc="rgb" dir="cw">
                                      <p:cBhvr override="childStyle">
                                        <p:cTn id="30" dur="500" fill="hold"/>
                                        <p:tgtEl>
                                          <p:spTgt spid="4">
                                            <p:txEl>
                                              <p:pRg st="4" end="4"/>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a:t>
              </a:r>
              <a:r>
                <a:rPr lang="en-US" sz="5400" dirty="0" err="1" smtClean="0">
                  <a:gradFill>
                    <a:gsLst>
                      <a:gs pos="2917">
                        <a:schemeClr val="tx1"/>
                      </a:gs>
                      <a:gs pos="30000">
                        <a:schemeClr val="tx1"/>
                      </a:gs>
                    </a:gsLst>
                    <a:lin ang="5400000" scaled="0"/>
                  </a:gradFill>
                </a:rPr>
                <a:t>IaaS</a:t>
              </a:r>
              <a:endParaRPr lang="en-US" sz="5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smtClean="0"/>
              <a:t>SQL </a:t>
            </a:r>
            <a:r>
              <a:rPr lang="en-US" dirty="0" err="1" smtClean="0"/>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a:t>
            </a:r>
            <a:r>
              <a:rPr lang="en-US" sz="3200" dirty="0" smtClean="0">
                <a:solidFill>
                  <a:schemeClr val="tx1"/>
                </a:solidFill>
              </a:rPr>
              <a:t>functionality (for </a:t>
            </a:r>
            <a:r>
              <a:rPr lang="en-US" sz="3200" dirty="0">
                <a:solidFill>
                  <a:schemeClr val="tx1"/>
                </a:solidFill>
              </a:rPr>
              <a:t>instance </a:t>
            </a:r>
            <a:r>
              <a:rPr lang="en-US" sz="3200" dirty="0" err="1">
                <a:solidFill>
                  <a:schemeClr val="tx1"/>
                </a:solidFill>
              </a:rPr>
              <a:t>FullText</a:t>
            </a:r>
            <a:r>
              <a:rPr lang="en-US" sz="3200" dirty="0">
                <a:solidFill>
                  <a:schemeClr val="tx1"/>
                </a:solidFill>
              </a:rPr>
              <a:t> Search)</a:t>
            </a:r>
          </a:p>
          <a:p>
            <a:pPr marL="252000" defTabSz="914099" fontAlgn="base">
              <a:spcBef>
                <a:spcPct val="0"/>
              </a:spcBef>
              <a:spcAft>
                <a:spcPts val="1800"/>
              </a:spcAft>
            </a:pPr>
            <a:r>
              <a:rPr lang="en-US" sz="3200" dirty="0">
                <a:solidFill>
                  <a:schemeClr val="tx1"/>
                </a:solidFill>
              </a:rPr>
              <a:t>Windows authentication </a:t>
            </a:r>
            <a:r>
              <a:rPr lang="en-US" sz="3200" dirty="0" smtClean="0">
                <a:solidFill>
                  <a:schemeClr val="tx1"/>
                </a:solidFill>
              </a:rPr>
              <a:t>available (requires </a:t>
            </a:r>
            <a:r>
              <a:rPr lang="en-US" sz="3200" dirty="0">
                <a:solidFill>
                  <a:schemeClr val="tx1"/>
                </a:solidFill>
              </a:rPr>
              <a:t>VM to be joined to on-premises domain)</a:t>
            </a:r>
          </a:p>
          <a:p>
            <a:pPr marL="252000" defTabSz="914099" fontAlgn="base">
              <a:spcBef>
                <a:spcPct val="0"/>
              </a:spcBef>
              <a:spcAft>
                <a:spcPts val="1800"/>
              </a:spcAft>
            </a:pPr>
            <a:r>
              <a:rPr lang="en-US" sz="3200" dirty="0">
                <a:solidFill>
                  <a:schemeClr val="tx1"/>
                </a:solidFill>
              </a:rPr>
              <a:t>Larger database sizes </a:t>
            </a:r>
            <a:r>
              <a:rPr lang="en-US" sz="3200" dirty="0" smtClean="0">
                <a:solidFill>
                  <a:schemeClr val="tx1"/>
                </a:solidFill>
              </a:rPr>
              <a:t>possible (16TB)</a:t>
            </a:r>
            <a:endParaRPr lang="en-US" sz="3200" dirty="0">
              <a:solidFill>
                <a:schemeClr val="tx1"/>
              </a:solidFill>
            </a:endParaRP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a:t>
            </a:r>
            <a:r>
              <a:rPr lang="en-US" dirty="0" smtClean="0"/>
              <a:t>Marketplace</a:t>
            </a:r>
            <a:endParaRPr lang="en-US" dirty="0"/>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smtClean="0"/>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smtClean="0"/>
              <a:t>Fully </a:t>
            </a:r>
            <a:r>
              <a:rPr lang="en-US" sz="6000" dirty="0"/>
              <a:t>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 xmlns:a16="http://schemas.microsoft.com/office/drawing/2014/main" val="20000"/>
                    </a:ext>
                  </a:extLst>
                </a:gridCol>
                <a:gridCol w="70976">
                  <a:extLst>
                    <a:ext uri="{9D8B030D-6E8A-4147-A177-3AD203B41FA5}">
                      <a16:colId xmlns="" xmlns:a16="http://schemas.microsoft.com/office/drawing/2014/main" val="20001"/>
                    </a:ext>
                  </a:extLst>
                </a:gridCol>
                <a:gridCol w="70976">
                  <a:extLst>
                    <a:ext uri="{9D8B030D-6E8A-4147-A177-3AD203B41FA5}">
                      <a16:colId xmlns="" xmlns:a16="http://schemas.microsoft.com/office/drawing/2014/main" val="20002"/>
                    </a:ext>
                  </a:extLst>
                </a:gridCol>
                <a:gridCol w="70976">
                  <a:extLst>
                    <a:ext uri="{9D8B030D-6E8A-4147-A177-3AD203B41FA5}">
                      <a16:colId xmlns="" xmlns:a16="http://schemas.microsoft.com/office/drawing/2014/main" val="20003"/>
                    </a:ext>
                  </a:extLst>
                </a:gridCol>
                <a:gridCol w="70976">
                  <a:extLst>
                    <a:ext uri="{9D8B030D-6E8A-4147-A177-3AD203B41FA5}">
                      <a16:colId xmlns=""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27578499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a:t>
            </a:r>
            <a:r>
              <a:rPr lang="en-US" sz="2800" dirty="0" smtClean="0">
                <a:gradFill>
                  <a:gsLst>
                    <a:gs pos="0">
                      <a:srgbClr val="FFFFFF"/>
                    </a:gs>
                    <a:gs pos="100000">
                      <a:srgbClr val="FFFFFF"/>
                    </a:gs>
                  </a:gsLst>
                  <a:lin ang="5400000" scaled="0"/>
                </a:gradFill>
                <a:latin typeface="+mj-lt"/>
              </a:rPr>
              <a:t>migrated</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a:t>
            </a:r>
            <a:r>
              <a:rPr lang="en-US" sz="2800" dirty="0" smtClean="0">
                <a:gradFill>
                  <a:gsLst>
                    <a:gs pos="0">
                      <a:srgbClr val="FFFFFF"/>
                    </a:gs>
                    <a:gs pos="100000">
                      <a:srgbClr val="FFFFFF"/>
                    </a:gs>
                  </a:gsLst>
                  <a:lin ang="5400000" scaled="0"/>
                </a:gradFill>
                <a:latin typeface="+mj-lt"/>
              </a:rPr>
              <a:t>CAPEX</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en-US" sz="2800" dirty="0" smtClean="0">
                <a:gradFill>
                  <a:gsLst>
                    <a:gs pos="0">
                      <a:srgbClr val="FFFFFF"/>
                    </a:gs>
                    <a:gs pos="100000">
                      <a:srgbClr val="FFFFFF"/>
                    </a:gs>
                  </a:gsLst>
                  <a:lin ang="5400000" scaled="0"/>
                </a:gradFill>
                <a:latin typeface="+mj-lt"/>
              </a:rPr>
              <a:t>compatibility</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2800" dirty="0" smtClean="0">
                <a:gradFill>
                  <a:gsLst>
                    <a:gs pos="0">
                      <a:srgbClr val="FFFFFF"/>
                    </a:gs>
                    <a:gs pos="100000">
                      <a:srgbClr val="FFFFFF"/>
                    </a:gs>
                  </a:gsLst>
                  <a:lin ang="5400000" scaled="0"/>
                </a:gradFill>
                <a:latin typeface="+mj-lt"/>
              </a:rPr>
              <a:t>support</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a:t>
            </a:r>
            <a:r>
              <a:rPr lang="en-US" sz="2800" dirty="0" smtClean="0">
                <a:gradFill>
                  <a:gsLst>
                    <a:gs pos="0">
                      <a:srgbClr val="FFFFFF"/>
                    </a:gs>
                    <a:gs pos="100000">
                      <a:srgbClr val="FFFFFF"/>
                    </a:gs>
                  </a:gsLst>
                  <a:lin ang="5400000" scaled="0"/>
                </a:gradFill>
                <a:latin typeface="+mj-lt"/>
              </a:rPr>
              <a:t>OPEX</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a:t>
            </a:r>
            <a:r>
              <a:rPr lang="en-US" sz="2800" dirty="0" smtClean="0">
                <a:gradFill>
                  <a:gsLst>
                    <a:gs pos="0">
                      <a:srgbClr val="FFFFFF"/>
                    </a:gs>
                    <a:gs pos="100000">
                      <a:srgbClr val="FFFFFF"/>
                    </a:gs>
                  </a:gsLst>
                  <a:lin ang="5400000" scaled="0"/>
                </a:gradFill>
                <a:latin typeface="+mj-lt"/>
              </a:rPr>
              <a:t>technology</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smtClean="0"/>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Strong</a:t>
            </a:r>
            <a:r>
              <a:rPr lang="en-US" sz="4000" dirty="0" smtClean="0">
                <a:solidFill>
                  <a:schemeClr val="tx1"/>
                </a:solidFill>
              </a:rPr>
              <a:t> </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1259083693"/>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Bounded Stateless</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4138824199"/>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Session</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134657562"/>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Eventual</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1438934968"/>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 xmlns:a16="http://schemas.microsoft.com/office/drawing/2014/main" val="20000"/>
                    </a:ext>
                  </a:extLst>
                </a:gridCol>
                <a:gridCol w="4637281">
                  <a:extLst>
                    <a:ext uri="{9D8B030D-6E8A-4147-A177-3AD203B41FA5}">
                      <a16:colId xmlns="" xmlns:a16="http://schemas.microsoft.com/office/drawing/2014/main" val="20001"/>
                    </a:ext>
                  </a:extLst>
                </a:gridCol>
                <a:gridCol w="4769478">
                  <a:extLst>
                    <a:ext uri="{9D8B030D-6E8A-4147-A177-3AD203B41FA5}">
                      <a16:colId xmlns="" xmlns:a16="http://schemas.microsoft.com/office/drawing/2014/main"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 xmlns:a16="http://schemas.microsoft.com/office/drawing/2014/main"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 xmlns:a16="http://schemas.microsoft.com/office/drawing/2014/main"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 xmlns:a16="http://schemas.microsoft.com/office/drawing/2014/main" val="20000"/>
                    </a:ext>
                  </a:extLst>
                </a:gridCol>
                <a:gridCol w="11658766">
                  <a:extLst>
                    <a:ext uri="{9D8B030D-6E8A-4147-A177-3AD203B41FA5}">
                      <a16:colId xmlns="" xmlns:a16="http://schemas.microsoft.com/office/drawing/2014/main" val="20001"/>
                    </a:ext>
                  </a:extLst>
                </a:gridCol>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a:t>
            </a:r>
            <a:r>
              <a:rPr lang="en-US" dirty="0" err="1" smtClean="0"/>
              <a:t>DocumentDB</a:t>
            </a:r>
            <a:endParaRPr lang="en-US" dirty="0"/>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smtClean="0"/>
              <a:t>Search</a:t>
            </a:r>
            <a:endParaRPr lang="en-US" dirty="0"/>
          </a:p>
        </p:txBody>
      </p:sp>
    </p:spTree>
    <p:extLst>
      <p:ext uri="{BB962C8B-B14F-4D97-AF65-F5344CB8AC3E}">
        <p14:creationId xmlns:p14="http://schemas.microsoft.com/office/powerpoint/2010/main" val="2676576825"/>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en-US" sz="4400" dirty="0"/>
              <a:t>Perfect for enterprise cloud developers, cloud software vendors, cloud architects who need a fully-managed search solution.</a:t>
            </a:r>
          </a:p>
        </p:txBody>
      </p:sp>
    </p:spTree>
    <p:extLst>
      <p:ext uri="{BB962C8B-B14F-4D97-AF65-F5344CB8AC3E}">
        <p14:creationId xmlns:p14="http://schemas.microsoft.com/office/powerpoint/2010/main" val="3085234391"/>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Simple HTTP/JSON API for creating indexes, pushing documents, searching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Keyword search with user-friendly operators (+, -, *, “”, etc.)</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Suggestions (auto-complete)</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Rich </a:t>
            </a:r>
            <a:r>
              <a:rPr lang="en-US" sz="3600" dirty="0">
                <a:solidFill>
                  <a:srgbClr val="CDEAFF"/>
                </a:solidFill>
                <a:latin typeface="Segoe UI Light" panose="020B0502040204020203" pitchFamily="34" charset="0"/>
                <a:cs typeface="Segoe UI Light" panose="020B0502040204020203" pitchFamily="34" charset="0"/>
              </a:rPr>
              <a:t>structured queries (filter, select, sort) that combines with </a:t>
            </a:r>
            <a:r>
              <a:rPr lang="en-US" sz="3600" dirty="0" smtClean="0">
                <a:solidFill>
                  <a:srgbClr val="CDEAFF"/>
                </a:solidFill>
                <a:latin typeface="Segoe UI Light" panose="020B0502040204020203" pitchFamily="34" charset="0"/>
                <a:cs typeface="Segoe UI Light" panose="020B0502040204020203" pitchFamily="34" charset="0"/>
              </a:rPr>
              <a:t>search</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Scoring </a:t>
            </a:r>
            <a:r>
              <a:rPr lang="en-US" sz="3600" dirty="0">
                <a:solidFill>
                  <a:srgbClr val="CDEAFF"/>
                </a:solidFill>
                <a:latin typeface="Segoe UI Light" panose="020B0502040204020203" pitchFamily="34" charset="0"/>
                <a:cs typeface="Segoe UI Light" panose="020B0502040204020203" pitchFamily="34" charset="0"/>
              </a:rPr>
              <a:t>profiles to model search result </a:t>
            </a:r>
            <a:r>
              <a:rPr lang="en-US" sz="3600" dirty="0" smtClean="0">
                <a:solidFill>
                  <a:srgbClr val="CDEAFF"/>
                </a:solidFill>
                <a:latin typeface="Segoe UI Light" panose="020B0502040204020203" pitchFamily="34" charset="0"/>
                <a:cs typeface="Segoe UI Light" panose="020B0502040204020203" pitchFamily="34" charset="0"/>
              </a:rPr>
              <a:t>relevance</a:t>
            </a:r>
          </a:p>
          <a:p>
            <a:pPr marL="823500" lvl="1" indent="-571500">
              <a:spcBef>
                <a:spcPts val="1200"/>
              </a:spcBef>
            </a:pPr>
            <a:r>
              <a:rPr lang="en-US" sz="3600" dirty="0">
                <a:solidFill>
                  <a:srgbClr val="CDEAFF"/>
                </a:solidFill>
                <a:latin typeface="Segoe UI Light" panose="020B0502040204020203" pitchFamily="34" charset="0"/>
                <a:cs typeface="Segoe UI Light" panose="020B0502040204020203" pitchFamily="34" charset="0"/>
              </a:rPr>
              <a:t>Geo-spatial support integrated in filtering, sorting and </a:t>
            </a:r>
            <a:r>
              <a:rPr lang="en-US" sz="3600" dirty="0" smtClean="0">
                <a:solidFill>
                  <a:srgbClr val="CDEAFF"/>
                </a:solidFill>
                <a:latin typeface="Segoe UI Light" panose="020B0502040204020203" pitchFamily="34" charset="0"/>
                <a:cs typeface="Segoe UI Light" panose="020B0502040204020203" pitchFamily="34" charset="0"/>
              </a:rPr>
              <a:t>ranking</a:t>
            </a: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Search </a:t>
            </a:r>
            <a:r>
              <a:rPr lang="en-US" dirty="0" smtClean="0"/>
              <a:t>walkthrough</a:t>
            </a:r>
            <a:endParaRPr lang="en-US" dirty="0"/>
          </a:p>
        </p:txBody>
      </p:sp>
    </p:spTree>
    <p:extLst>
      <p:ext uri="{BB962C8B-B14F-4D97-AF65-F5344CB8AC3E}">
        <p14:creationId xmlns:p14="http://schemas.microsoft.com/office/powerpoint/2010/main" val="243464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42622799"/>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smtClean="0"/>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530728129"/>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 xmlns:a16="http://schemas.microsoft.com/office/drawing/2014/main" val="20000"/>
                    </a:ext>
                  </a:extLst>
                </a:gridCol>
                <a:gridCol w="4067504">
                  <a:extLst>
                    <a:ext uri="{9D8B030D-6E8A-4147-A177-3AD203B41FA5}">
                      <a16:colId xmlns="" xmlns:a16="http://schemas.microsoft.com/office/drawing/2014/main" val="20001"/>
                    </a:ext>
                  </a:extLst>
                </a:gridCol>
                <a:gridCol w="4635062">
                  <a:extLst>
                    <a:ext uri="{9D8B030D-6E8A-4147-A177-3AD203B41FA5}">
                      <a16:colId xmlns="" xmlns:a16="http://schemas.microsoft.com/office/drawing/2014/main" val="20002"/>
                    </a:ext>
                  </a:extLst>
                </a:gridCol>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0"/>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1"/>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2"/>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3"/>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4"/>
                  </a:ext>
                </a:extLst>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Relational DB vs</a:t>
            </a:r>
            <a:r>
              <a:rPr lang="en-US" sz="2800" dirty="0"/>
              <a:t>. Hadoop</a:t>
            </a:r>
          </a:p>
        </p:txBody>
      </p:sp>
    </p:spTree>
    <p:extLst>
      <p:ext uri="{BB962C8B-B14F-4D97-AF65-F5344CB8AC3E}">
        <p14:creationId xmlns:p14="http://schemas.microsoft.com/office/powerpoint/2010/main" val="26682661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Existing </a:t>
            </a:r>
            <a:r>
              <a:rPr lang="en-US" sz="3600" dirty="0" smtClean="0"/>
              <a:t>ecosystem</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smtClean="0"/>
              <a:t>…</a:t>
            </a:r>
            <a:endParaRPr lang="en-US" sz="3200" dirty="0"/>
          </a:p>
        </p:txBody>
      </p:sp>
    </p:spTree>
    <p:extLst>
      <p:ext uri="{BB962C8B-B14F-4D97-AF65-F5344CB8AC3E}">
        <p14:creationId xmlns:p14="http://schemas.microsoft.com/office/powerpoint/2010/main" val="1799328399"/>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Microsoft .</a:t>
            </a:r>
            <a:r>
              <a:rPr lang="en-US" sz="3600" dirty="0" smtClean="0"/>
              <a:t>NET</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a:t>
            </a:r>
            <a:r>
              <a:rPr lang="en-US" sz="3200" dirty="0" smtClean="0"/>
              <a:t>clients</a:t>
            </a:r>
            <a:endParaRPr lang="en-US" sz="3200" dirty="0"/>
          </a:p>
        </p:txBody>
      </p:sp>
    </p:spTree>
    <p:extLst>
      <p:ext uri="{BB962C8B-B14F-4D97-AF65-F5344CB8AC3E}">
        <p14:creationId xmlns:p14="http://schemas.microsoft.com/office/powerpoint/2010/main" val="3316226643"/>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DevOps / IT </a:t>
            </a:r>
            <a:r>
              <a:rPr lang="en-US" sz="3600" dirty="0" smtClean="0"/>
              <a:t>Pros</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r>
              <a:rPr lang="en-US" sz="3200" dirty="0" smtClean="0"/>
              <a:t>)</a:t>
            </a:r>
            <a:endParaRPr lang="en-US" sz="3200" dirty="0"/>
          </a:p>
        </p:txBody>
      </p:sp>
    </p:spTree>
    <p:extLst>
      <p:ext uri="{BB962C8B-B14F-4D97-AF65-F5344CB8AC3E}">
        <p14:creationId xmlns:p14="http://schemas.microsoft.com/office/powerpoint/2010/main" val="2345277134"/>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Warehousing</a:t>
            </a:r>
            <a:endParaRPr lang="en-US" dirty="0"/>
          </a:p>
        </p:txBody>
      </p:sp>
      <p:grpSp>
        <p:nvGrpSpPr>
          <p:cNvPr id="59" name="Group 58"/>
          <p:cNvGrpSpPr/>
          <p:nvPr>
            <p:custDataLst>
              <p:custData r:id="rId1"/>
            </p:custDataLst>
          </p:nvPr>
        </p:nvGrpSpPr>
        <p:grpSpPr>
          <a:xfrm>
            <a:off x="10031158" y="4211882"/>
            <a:ext cx="1805469" cy="2096110"/>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2880" tIns="146304" rIns="182880" bIns="146304" rtlCol="0">
              <a:spAutoFit/>
            </a:bodyPr>
            <a:lstStyle/>
            <a:p>
              <a:pPr algn="ctr" defTabSz="932742">
                <a:lnSpc>
                  <a:spcPct val="90000"/>
                </a:lnSpc>
                <a:spcAft>
                  <a:spcPts val="600"/>
                </a:spcAft>
              </a:pPr>
              <a:endParaRPr lang="en-US" sz="2000" kern="0" dirty="0" smtClean="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a:spLocks noChangeAspect="1"/>
          </p:cNvSpPr>
          <p:nvPr/>
        </p:nvSpPr>
        <p:spPr bwMode="auto">
          <a:xfrm>
            <a:off x="6903480" y="623934"/>
            <a:ext cx="969591" cy="968827"/>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a:grpSpLocks noChangeAspect="1"/>
          </p:cNvGrpSpPr>
          <p:nvPr/>
        </p:nvGrpSpPr>
        <p:grpSpPr>
          <a:xfrm>
            <a:off x="1031136" y="599637"/>
            <a:ext cx="9912137" cy="4280628"/>
            <a:chOff x="579437" y="1965325"/>
            <a:chExt cx="11704320" cy="5054594"/>
          </a:xfrm>
        </p:grpSpPr>
        <p:sp>
          <p:nvSpPr>
            <p:cNvPr id="41" name="Rectangle 40"/>
            <p:cNvSpPr/>
            <p:nvPr/>
          </p:nvSpPr>
          <p:spPr bwMode="auto">
            <a:xfrm>
              <a:off x="579437" y="1965325"/>
              <a:ext cx="11704319" cy="5029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4" tIns="182828" rIns="182828" bIns="45706" numCol="1" spcCol="0" rtlCol="0" fromWordArt="0" anchor="t" anchorCtr="0" forceAA="0" compatLnSpc="1">
              <a:prstTxWarp prst="textNoShape">
                <a:avLst/>
              </a:prstTxWarp>
              <a:noAutofit/>
            </a:bodyPr>
            <a:lstStyle/>
            <a:p>
              <a:pPr algn="r" defTabSz="931505">
                <a:lnSpc>
                  <a:spcPct val="90000"/>
                </a:lnSpc>
                <a:spcAft>
                  <a:spcPts val="600"/>
                </a:spcAft>
              </a:pPr>
              <a:endParaRPr lang="en-US" kern="0" dirty="0" smtClean="0">
                <a:solidFill>
                  <a:srgbClr val="505050"/>
                </a:solidFill>
                <a:latin typeface="Segoe UI Semibold" panose="020B0702040204020203" pitchFamily="34" charset="0"/>
                <a:cs typeface="Segoe UI Semibold" panose="020B0702040204020203" pitchFamily="34" charset="0"/>
              </a:endParaRPr>
            </a:p>
          </p:txBody>
        </p:sp>
        <p:grpSp>
          <p:nvGrpSpPr>
            <p:cNvPr id="42" name="Group 41"/>
            <p:cNvGrpSpPr/>
            <p:nvPr/>
          </p:nvGrpSpPr>
          <p:grpSpPr>
            <a:xfrm>
              <a:off x="1082255" y="2272273"/>
              <a:ext cx="11201502" cy="4747646"/>
              <a:chOff x="884937" y="1954396"/>
              <a:chExt cx="11201502" cy="4747646"/>
            </a:xfrm>
          </p:grpSpPr>
          <p:pic>
            <p:nvPicPr>
              <p:cNvPr id="44" name="Picture 43"/>
              <p:cNvPicPr>
                <a:picLocks noChangeAspect="1"/>
              </p:cNvPicPr>
              <p:nvPr/>
            </p:nvPicPr>
            <p:blipFill>
              <a:blip r:embed="rId3"/>
              <a:stretch>
                <a:fillRect/>
              </a:stretch>
            </p:blipFill>
            <p:spPr>
              <a:xfrm>
                <a:off x="9397840" y="2952089"/>
                <a:ext cx="2131908" cy="1765939"/>
              </a:xfrm>
              <a:prstGeom prst="rect">
                <a:avLst/>
              </a:prstGeom>
            </p:spPr>
          </p:pic>
          <p:pic>
            <p:nvPicPr>
              <p:cNvPr id="45" name="Picture 44"/>
              <p:cNvPicPr>
                <a:picLocks noChangeAspect="1"/>
              </p:cNvPicPr>
              <p:nvPr/>
            </p:nvPicPr>
            <p:blipFill>
              <a:blip r:embed="rId4"/>
              <a:stretch>
                <a:fillRect/>
              </a:stretch>
            </p:blipFill>
            <p:spPr>
              <a:xfrm>
                <a:off x="4835743" y="3301269"/>
                <a:ext cx="1254636" cy="1248756"/>
              </a:xfrm>
              <a:prstGeom prst="rect">
                <a:avLst/>
              </a:prstGeom>
            </p:spPr>
          </p:pic>
          <p:sp>
            <p:nvSpPr>
              <p:cNvPr id="46" name="TextBox 45"/>
              <p:cNvSpPr txBox="1"/>
              <p:nvPr/>
            </p:nvSpPr>
            <p:spPr>
              <a:xfrm>
                <a:off x="4611274" y="4521231"/>
                <a:ext cx="1682833"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App Service</a:t>
                </a:r>
              </a:p>
            </p:txBody>
          </p:sp>
          <p:sp>
            <p:nvSpPr>
              <p:cNvPr id="47" name="TextBox 46"/>
              <p:cNvSpPr txBox="1"/>
              <p:nvPr/>
            </p:nvSpPr>
            <p:spPr>
              <a:xfrm>
                <a:off x="6516608" y="4521231"/>
                <a:ext cx="2613152"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Database</a:t>
                </a:r>
              </a:p>
            </p:txBody>
          </p:sp>
          <p:cxnSp>
            <p:nvCxnSpPr>
              <p:cNvPr id="48" name="Elbow Connector 47"/>
              <p:cNvCxnSpPr/>
              <p:nvPr/>
            </p:nvCxnSpPr>
            <p:spPr>
              <a:xfrm rot="10800000">
                <a:off x="4967512" y="5253399"/>
                <a:ext cx="5130721" cy="547406"/>
              </a:xfrm>
              <a:prstGeom prst="bentConnector2">
                <a:avLst/>
              </a:prstGeom>
              <a:noFill/>
              <a:ln w="25400" cap="flat" cmpd="sng" algn="ctr">
                <a:solidFill>
                  <a:srgbClr val="00B050"/>
                </a:solidFill>
                <a:prstDash val="solid"/>
                <a:headEnd type="arrow"/>
                <a:tailEnd type="arrow"/>
              </a:ln>
              <a:effectLst/>
            </p:spPr>
          </p:cxnSp>
          <p:sp>
            <p:nvSpPr>
              <p:cNvPr id="49" name="TextBox 48"/>
              <p:cNvSpPr txBox="1"/>
              <p:nvPr/>
            </p:nvSpPr>
            <p:spPr>
              <a:xfrm>
                <a:off x="9129760" y="6091488"/>
                <a:ext cx="2956679" cy="61055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Azure Machine Learning</a:t>
                </a:r>
              </a:p>
            </p:txBody>
          </p:sp>
          <p:sp>
            <p:nvSpPr>
              <p:cNvPr id="50" name="TextBox 49"/>
              <p:cNvSpPr txBox="1"/>
              <p:nvPr/>
            </p:nvSpPr>
            <p:spPr>
              <a:xfrm>
                <a:off x="6438064" y="5833689"/>
                <a:ext cx="1989584"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Intelligent App</a:t>
                </a:r>
              </a:p>
            </p:txBody>
          </p:sp>
          <p:sp>
            <p:nvSpPr>
              <p:cNvPr id="51" name="TextBox 50"/>
              <p:cNvSpPr txBox="1"/>
              <p:nvPr/>
            </p:nvSpPr>
            <p:spPr>
              <a:xfrm>
                <a:off x="7281046" y="2660730"/>
                <a:ext cx="1084271" cy="517065"/>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Hadoop</a:t>
                </a:r>
              </a:p>
            </p:txBody>
          </p:sp>
          <p:grpSp>
            <p:nvGrpSpPr>
              <p:cNvPr id="52" name="Group 51"/>
              <p:cNvGrpSpPr/>
              <p:nvPr/>
            </p:nvGrpSpPr>
            <p:grpSpPr>
              <a:xfrm>
                <a:off x="884937" y="3234537"/>
                <a:ext cx="2237516" cy="1376415"/>
                <a:chOff x="1966540" y="1894093"/>
                <a:chExt cx="3906824" cy="2403294"/>
              </a:xfrm>
            </p:grpSpPr>
            <p:sp>
              <p:nvSpPr>
                <p:cNvPr id="72" name="Freeform 71"/>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FFFFFF">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3" name="Picture 72"/>
                <p:cNvPicPr>
                  <a:picLocks noChangeAspect="1"/>
                </p:cNvPicPr>
                <p:nvPr/>
              </p:nvPicPr>
              <p:blipFill rotWithShape="1">
                <a:blip r:embed="rId5"/>
                <a:srcRect r="4671" b="3054"/>
                <a:stretch/>
              </p:blipFill>
              <p:spPr>
                <a:xfrm>
                  <a:off x="2187702" y="2127894"/>
                  <a:ext cx="3413900" cy="1952877"/>
                </a:xfrm>
                <a:prstGeom prst="rect">
                  <a:avLst/>
                </a:prstGeom>
                <a:noFill/>
                <a:ln w="9525">
                  <a:solidFill>
                    <a:srgbClr val="505050">
                      <a:lumMod val="50000"/>
                    </a:srgbClr>
                  </a:solidFill>
                </a:ln>
              </p:spPr>
            </p:pic>
            <p:sp>
              <p:nvSpPr>
                <p:cNvPr id="74" name="Freeform 73"/>
                <p:cNvSpPr/>
                <p:nvPr/>
              </p:nvSpPr>
              <p:spPr bwMode="auto">
                <a:xfrm>
                  <a:off x="1966540" y="1894093"/>
                  <a:ext cx="3906824"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rgbClr val="000000">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5"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ight Arrow 52"/>
              <p:cNvSpPr/>
              <p:nvPr/>
            </p:nvSpPr>
            <p:spPr bwMode="auto">
              <a:xfrm>
                <a:off x="3248624" y="3842808"/>
                <a:ext cx="13716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grpSp>
            <p:nvGrpSpPr>
              <p:cNvPr id="54" name="Group 53"/>
              <p:cNvGrpSpPr>
                <a:grpSpLocks noChangeAspect="1"/>
              </p:cNvGrpSpPr>
              <p:nvPr/>
            </p:nvGrpSpPr>
            <p:grpSpPr>
              <a:xfrm>
                <a:off x="7365981" y="3333827"/>
                <a:ext cx="914400" cy="1187440"/>
                <a:chOff x="1545413" y="5096400"/>
                <a:chExt cx="822960" cy="1068695"/>
              </a:xfrm>
            </p:grpSpPr>
            <p:sp>
              <p:nvSpPr>
                <p:cNvPr id="68" name="Rectangle 67"/>
                <p:cNvSpPr/>
                <p:nvPr/>
              </p:nvSpPr>
              <p:spPr bwMode="auto">
                <a:xfrm>
                  <a:off x="1557008"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srgbClr val="C00000"/>
                    </a:solidFill>
                    <a:latin typeface="Calibri Light" panose="020F0302020204030204"/>
                    <a:ea typeface="Segoe UI" pitchFamily="34" charset="0"/>
                    <a:cs typeface="Segoe UI" pitchFamily="34" charset="0"/>
                  </a:endParaRPr>
                </a:p>
              </p:txBody>
            </p:sp>
            <p:grpSp>
              <p:nvGrpSpPr>
                <p:cNvPr id="69" name="Group 68"/>
                <p:cNvGrpSpPr/>
                <p:nvPr/>
              </p:nvGrpSpPr>
              <p:grpSpPr>
                <a:xfrm>
                  <a:off x="1545413" y="5096400"/>
                  <a:ext cx="822960" cy="1068695"/>
                  <a:chOff x="862365" y="2464581"/>
                  <a:chExt cx="822960" cy="1068695"/>
                </a:xfrm>
              </p:grpSpPr>
              <p:sp>
                <p:nvSpPr>
                  <p:cNvPr id="70" name="Oval 69"/>
                  <p:cNvSpPr>
                    <a:spLocks noChangeArrowheads="1"/>
                  </p:cNvSpPr>
                  <p:nvPr/>
                </p:nvSpPr>
                <p:spPr bwMode="auto">
                  <a:xfrm>
                    <a:off x="876444" y="2464581"/>
                    <a:ext cx="794803" cy="151025"/>
                  </a:xfrm>
                  <a:prstGeom prst="ellipse">
                    <a:avLst/>
                  </a:prstGeom>
                  <a:solidFill>
                    <a:srgbClr val="C00000">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a:solidFill>
                        <a:srgbClr val="C00000"/>
                      </a:solidFill>
                    </a:endParaRPr>
                  </a:p>
                </p:txBody>
              </p:sp>
              <p:sp>
                <p:nvSpPr>
                  <p:cNvPr id="71" name="Freeform 123"/>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C00000"/>
                      </a:solidFill>
                    </a:endParaRPr>
                  </a:p>
                </p:txBody>
              </p:sp>
            </p:grpSp>
          </p:grpSp>
          <p:sp>
            <p:nvSpPr>
              <p:cNvPr id="55" name="Rectangle 54"/>
              <p:cNvSpPr/>
              <p:nvPr/>
            </p:nvSpPr>
            <p:spPr>
              <a:xfrm>
                <a:off x="10187469" y="2722099"/>
                <a:ext cx="1342279" cy="2011971"/>
              </a:xfrm>
              <a:prstGeom prst="rect">
                <a:avLst/>
              </a:prstGeom>
              <a:solidFill>
                <a:schemeClr val="bg1"/>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56" name="Group 55"/>
              <p:cNvGrpSpPr>
                <a:grpSpLocks noChangeAspect="1"/>
              </p:cNvGrpSpPr>
              <p:nvPr/>
            </p:nvGrpSpPr>
            <p:grpSpPr>
              <a:xfrm>
                <a:off x="10172112" y="3333827"/>
                <a:ext cx="914401" cy="1187440"/>
                <a:chOff x="1615697" y="5096400"/>
                <a:chExt cx="822960" cy="1068695"/>
              </a:xfrm>
            </p:grpSpPr>
            <p:sp>
              <p:nvSpPr>
                <p:cNvPr id="64" name="Rectangle 63"/>
                <p:cNvSpPr/>
                <p:nvPr/>
              </p:nvSpPr>
              <p:spPr bwMode="auto">
                <a:xfrm>
                  <a:off x="1632171"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65" name="Group 64"/>
                <p:cNvGrpSpPr/>
                <p:nvPr/>
              </p:nvGrpSpPr>
              <p:grpSpPr>
                <a:xfrm>
                  <a:off x="1615697" y="5096400"/>
                  <a:ext cx="822960" cy="1068695"/>
                  <a:chOff x="932649" y="2464581"/>
                  <a:chExt cx="822960" cy="1068695"/>
                </a:xfrm>
              </p:grpSpPr>
              <p:sp>
                <p:nvSpPr>
                  <p:cNvPr id="66" name="Oval 65"/>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67" name="Freeform 123"/>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57" name="Right Arrow 56"/>
              <p:cNvSpPr/>
              <p:nvPr/>
            </p:nvSpPr>
            <p:spPr bwMode="auto">
              <a:xfrm>
                <a:off x="6221561" y="3842808"/>
                <a:ext cx="100584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8" name="Right Arrow 57"/>
              <p:cNvSpPr/>
              <p:nvPr/>
            </p:nvSpPr>
            <p:spPr bwMode="auto">
              <a:xfrm>
                <a:off x="8401685" y="3842808"/>
                <a:ext cx="9144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9" name="Right Arrow 58"/>
              <p:cNvSpPr/>
              <p:nvPr/>
            </p:nvSpPr>
            <p:spPr bwMode="auto">
              <a:xfrm rot="5400000">
                <a:off x="10223776" y="2672340"/>
                <a:ext cx="82296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60" name="Rectangle 59"/>
              <p:cNvSpPr/>
              <p:nvPr/>
            </p:nvSpPr>
            <p:spPr>
              <a:xfrm>
                <a:off x="8577385" y="2348511"/>
                <a:ext cx="2103120" cy="91440"/>
              </a:xfrm>
              <a:prstGeom prst="rect">
                <a:avLst/>
              </a:prstGeom>
              <a:solidFill>
                <a:srgbClr val="BAD80A"/>
              </a:solidFill>
              <a:ln w="10795" cap="flat" cmpd="sng" algn="ctr">
                <a:noFill/>
                <a:prstDash val="solid"/>
              </a:ln>
              <a:effectLst/>
            </p:spPr>
            <p:txBody>
              <a:bodyPr rtlCol="0" anchor="ctr"/>
              <a:lstStyle/>
              <a:p>
                <a:pPr algn="ctr" defTabSz="932742"/>
                <a:endParaRPr lang="en-US" kern="0" smtClean="0">
                  <a:solidFill>
                    <a:srgbClr val="FFFFFF"/>
                  </a:solidFill>
                </a:endParaRPr>
              </a:p>
            </p:txBody>
          </p:sp>
          <p:sp>
            <p:nvSpPr>
              <p:cNvPr id="61" name="Freeform 60"/>
              <p:cNvSpPr>
                <a:spLocks noChangeAspect="1"/>
              </p:cNvSpPr>
              <p:nvPr/>
            </p:nvSpPr>
            <p:spPr bwMode="auto">
              <a:xfrm>
                <a:off x="7467959" y="1954396"/>
                <a:ext cx="908398" cy="63708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5AA1"/>
              </a:solidFill>
              <a:ln>
                <a:noFill/>
              </a:ln>
            </p:spPr>
            <p:txBody>
              <a:bodyPr vert="horz" wrap="square" lIns="91414" tIns="45706" rIns="91414" bIns="45706" numCol="1" anchor="t" anchorCtr="0" compatLnSpc="1">
                <a:prstTxWarp prst="textNoShape">
                  <a:avLst/>
                </a:prstTxWarp>
              </a:bodyPr>
              <a:lstStyle/>
              <a:p>
                <a:pPr defTabSz="931505"/>
                <a:endParaRPr lang="en-IN" kern="0" smtClean="0">
                  <a:solidFill>
                    <a:srgbClr val="000000"/>
                  </a:solidFill>
                </a:endParaRPr>
              </a:p>
            </p:txBody>
          </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6850" y="5483709"/>
                <a:ext cx="640080" cy="640080"/>
              </a:xfrm>
              <a:prstGeom prst="rect">
                <a:avLst/>
              </a:prstGeom>
            </p:spPr>
          </p:pic>
          <p:sp>
            <p:nvSpPr>
              <p:cNvPr id="63" name="TextBox 62"/>
              <p:cNvSpPr txBox="1"/>
              <p:nvPr/>
            </p:nvSpPr>
            <p:spPr>
              <a:xfrm>
                <a:off x="9576717" y="4521231"/>
                <a:ext cx="2105192" cy="849463"/>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a:t>
                </a:r>
                <a:br>
                  <a:rPr lang="en-US" sz="2000" kern="0" dirty="0" smtClean="0">
                    <a:solidFill>
                      <a:srgbClr val="515151"/>
                    </a:solidFill>
                    <a:latin typeface="Segoe UI Semilight" panose="020B0402040204020203" pitchFamily="34" charset="0"/>
                    <a:cs typeface="Segoe UI Semilight" panose="020B0402040204020203" pitchFamily="34" charset="0"/>
                  </a:rPr>
                </a:br>
                <a:r>
                  <a:rPr lang="en-US" sz="2000" kern="0" dirty="0" smtClean="0">
                    <a:solidFill>
                      <a:srgbClr val="515151"/>
                    </a:solidFill>
                    <a:latin typeface="Segoe UI Semilight" panose="020B0402040204020203" pitchFamily="34" charset="0"/>
                    <a:cs typeface="Segoe UI Semilight" panose="020B0402040204020203" pitchFamily="34" charset="0"/>
                  </a:rPr>
                  <a:t>Warehouse</a:t>
                </a:r>
              </a:p>
            </p:txBody>
          </p:sp>
        </p:grpSp>
        <p:sp>
          <p:nvSpPr>
            <p:cNvPr id="43" name="TextBox 42"/>
            <p:cNvSpPr txBox="1"/>
            <p:nvPr/>
          </p:nvSpPr>
          <p:spPr>
            <a:xfrm>
              <a:off x="1527155" y="2960672"/>
              <a:ext cx="1350819"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Power BI</a:t>
              </a:r>
            </a:p>
          </p:txBody>
        </p:sp>
      </p:grpSp>
      <p:sp>
        <p:nvSpPr>
          <p:cNvPr id="77" name="Rectangle 76"/>
          <p:cNvSpPr/>
          <p:nvPr/>
        </p:nvSpPr>
        <p:spPr>
          <a:xfrm>
            <a:off x="398437" y="689764"/>
            <a:ext cx="7329188" cy="523220"/>
          </a:xfrm>
          <a:prstGeom prst="rect">
            <a:avLst/>
          </a:prstGeom>
        </p:spPr>
        <p:txBody>
          <a:bodyPr wrap="square">
            <a:spAutoFit/>
          </a:bodyPr>
          <a:lstStyle/>
          <a:p>
            <a:pPr>
              <a:spcAft>
                <a:spcPts val="600"/>
              </a:spcAft>
            </a:pPr>
            <a:r>
              <a:rPr lang="en-US" sz="2800" dirty="0" smtClean="0">
                <a:solidFill>
                  <a:srgbClr val="000000"/>
                </a:solidFill>
                <a:latin typeface="Segoe UI Light"/>
                <a:ea typeface="Calibri" panose="020F0502020204030204" pitchFamily="34" charset="0"/>
                <a:cs typeface="Calibri" panose="020F0502020204030204" pitchFamily="34" charset="0"/>
              </a:rPr>
              <a:t>A relational data warehouse-as-a-service</a:t>
            </a:r>
          </a:p>
        </p:txBody>
      </p:sp>
    </p:spTree>
    <p:extLst>
      <p:ext uri="{BB962C8B-B14F-4D97-AF65-F5344CB8AC3E}">
        <p14:creationId xmlns:p14="http://schemas.microsoft.com/office/powerpoint/2010/main" val="1582977058"/>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339303"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485870"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2437"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2437"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8" name="Rectangle 7"/>
          <p:cNvSpPr/>
          <p:nvPr/>
        </p:nvSpPr>
        <p:spPr bwMode="auto">
          <a:xfrm>
            <a:off x="4485870"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339303"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Market Leading Price &amp; Performance</a:t>
            </a:r>
          </a:p>
        </p:txBody>
      </p:sp>
      <p:sp>
        <p:nvSpPr>
          <p:cNvPr id="10" name="TextBox 9"/>
          <p:cNvSpPr txBox="1"/>
          <p:nvPr/>
        </p:nvSpPr>
        <p:spPr>
          <a:xfrm>
            <a:off x="632437" y="1966475"/>
            <a:ext cx="3200400" cy="2252924"/>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Scales to petabytes of data</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Massively Parallel Processing</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Instant-on compute scales in seconds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Query Relational / Non-Relational</a:t>
            </a:r>
          </a:p>
        </p:txBody>
      </p:sp>
      <p:sp>
        <p:nvSpPr>
          <p:cNvPr id="11" name="TextBox 10"/>
          <p:cNvSpPr txBox="1"/>
          <p:nvPr/>
        </p:nvSpPr>
        <p:spPr>
          <a:xfrm>
            <a:off x="4485869" y="1966475"/>
            <a:ext cx="3200401" cy="200362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Get started in minutes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Integrated with Azure ML, </a:t>
            </a:r>
            <a:r>
              <a:rPr lang="en-US" dirty="0" err="1" smtClean="0">
                <a:gradFill>
                  <a:gsLst>
                    <a:gs pos="2917">
                      <a:srgbClr val="000000"/>
                    </a:gs>
                    <a:gs pos="30000">
                      <a:srgbClr val="000000"/>
                    </a:gs>
                  </a:gsLst>
                  <a:lin ang="5400000" scaled="0"/>
                </a:gradFill>
                <a:latin typeface="Segoe UI Light"/>
              </a:rPr>
              <a:t>PowerBI</a:t>
            </a:r>
            <a:r>
              <a:rPr lang="en-US" dirty="0" smtClean="0">
                <a:gradFill>
                  <a:gsLst>
                    <a:gs pos="2917">
                      <a:srgbClr val="000000"/>
                    </a:gs>
                    <a:gs pos="30000">
                      <a:srgbClr val="000000"/>
                    </a:gs>
                  </a:gsLst>
                  <a:lin ang="5400000" scaled="0"/>
                </a:gradFill>
                <a:latin typeface="Segoe UI Light"/>
              </a:rPr>
              <a:t> &amp; ADF</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Enterprise Ready</a:t>
            </a:r>
          </a:p>
          <a:p>
            <a:pPr>
              <a:lnSpc>
                <a:spcPct val="90000"/>
              </a:lnSpc>
              <a:spcAft>
                <a:spcPts val="1200"/>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339302" y="1966475"/>
            <a:ext cx="3200401" cy="234833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Simple billing compute &amp; storage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Pay for what you need, when you need it with dynamic pause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Bring DW to the Cloud without rewriting</a:t>
            </a:r>
            <a:endParaRPr lang="en-US" dirty="0">
              <a:gradFill>
                <a:gsLst>
                  <a:gs pos="2917">
                    <a:srgbClr val="000000"/>
                  </a:gs>
                  <a:gs pos="30000">
                    <a:srgbClr val="000000"/>
                  </a:gs>
                </a:gsLst>
                <a:lin ang="5400000" scaled="0"/>
              </a:gradFill>
              <a:latin typeface="Segoe UI Light"/>
            </a:endParaRPr>
          </a:p>
        </p:txBody>
      </p:sp>
    </p:spTree>
    <p:extLst>
      <p:ext uri="{BB962C8B-B14F-4D97-AF65-F5344CB8AC3E}">
        <p14:creationId xmlns:p14="http://schemas.microsoft.com/office/powerpoint/2010/main" val="2806076776"/>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Lake</a:t>
            </a:r>
            <a:endParaRPr lang="en-US" dirty="0"/>
          </a:p>
        </p:txBody>
      </p:sp>
      <p:grpSp>
        <p:nvGrpSpPr>
          <p:cNvPr id="21" name="Group 20"/>
          <p:cNvGrpSpPr>
            <a:grpSpLocks noChangeAspect="1"/>
          </p:cNvGrpSpPr>
          <p:nvPr/>
        </p:nvGrpSpPr>
        <p:grpSpPr>
          <a:xfrm>
            <a:off x="9962858" y="4301511"/>
            <a:ext cx="1663863" cy="1621769"/>
            <a:chOff x="9878568" y="2354288"/>
            <a:chExt cx="2985006" cy="2909489"/>
          </a:xfrm>
        </p:grpSpPr>
        <p:pic>
          <p:nvPicPr>
            <p:cNvPr id="22" name="Picture 21"/>
            <p:cNvPicPr>
              <a:picLocks noChangeAspect="1"/>
            </p:cNvPicPr>
            <p:nvPr/>
          </p:nvPicPr>
          <p:blipFill>
            <a:blip r:embed="rId3"/>
            <a:stretch>
              <a:fillRect/>
            </a:stretch>
          </p:blipFill>
          <p:spPr>
            <a:xfrm>
              <a:off x="9878568" y="2354288"/>
              <a:ext cx="2985006" cy="2909489"/>
            </a:xfrm>
            <a:prstGeom prst="rect">
              <a:avLst/>
            </a:prstGeom>
          </p:spPr>
        </p:pic>
        <p:sp>
          <p:nvSpPr>
            <p:cNvPr id="23" name="TextBox 38"/>
            <p:cNvSpPr txBox="1"/>
            <p:nvPr/>
          </p:nvSpPr>
          <p:spPr>
            <a:xfrm>
              <a:off x="10012147" y="3369755"/>
              <a:ext cx="2664465" cy="927626"/>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dirty="0" smtClean="0">
                  <a:solidFill>
                    <a:srgbClr val="FFFFFF"/>
                  </a:solidFill>
                  <a:latin typeface="Segoe UI Semilight" panose="020B0402040204020203" pitchFamily="34" charset="0"/>
                  <a:cs typeface="Segoe UI Semilight" panose="020B0402040204020203" pitchFamily="34" charset="0"/>
                </a:rPr>
                <a:t>Data Lake</a:t>
              </a:r>
              <a:endParaRPr lang="en-US" sz="16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113253636"/>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0935" y="216126"/>
            <a:ext cx="7086439" cy="8494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sz="4800" dirty="0" smtClean="0">
                <a:solidFill>
                  <a:srgbClr val="343434"/>
                </a:solidFill>
              </a:rPr>
              <a:t>Azure Data Lake service</a:t>
            </a:r>
            <a:endParaRPr sz="3600" dirty="0">
              <a:solidFill>
                <a:srgbClr val="343434"/>
              </a:solidFill>
            </a:endParaRPr>
          </a:p>
        </p:txBody>
      </p:sp>
      <p:sp>
        <p:nvSpPr>
          <p:cNvPr id="5" name="Text Placeholder 4"/>
          <p:cNvSpPr txBox="1">
            <a:spLocks/>
          </p:cNvSpPr>
          <p:nvPr/>
        </p:nvSpPr>
        <p:spPr>
          <a:xfrm>
            <a:off x="4310744" y="1211263"/>
            <a:ext cx="7470092" cy="2019014"/>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Store and manage infinite</a:t>
            </a:r>
            <a:r>
              <a:rPr lang="en-US" dirty="0">
                <a:solidFill>
                  <a:srgbClr val="343434"/>
                </a:solidFill>
                <a:ea typeface="Segoe UI" pitchFamily="34" charset="0"/>
              </a:rPr>
              <a:t> </a:t>
            </a:r>
            <a:r>
              <a:rPr lang="en-US" dirty="0" smtClean="0">
                <a:solidFill>
                  <a:srgbClr val="343434"/>
                </a:solidFill>
                <a:ea typeface="Segoe UI" pitchFamily="34" charset="0"/>
              </a:rPr>
              <a:t>data</a:t>
            </a:r>
            <a:endParaRPr lang="en-US" dirty="0">
              <a:solidFill>
                <a:srgbClr val="343434"/>
              </a:solidFill>
              <a:ea typeface="Segoe UI" pitchFamily="34" charset="0"/>
            </a:endParaRP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Keep data in its original form</a:t>
            </a: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High through put</a:t>
            </a:r>
            <a:r>
              <a:rPr lang="en-US" dirty="0">
                <a:solidFill>
                  <a:srgbClr val="343434"/>
                </a:solidFill>
                <a:ea typeface="Segoe UI" pitchFamily="34" charset="0"/>
              </a:rPr>
              <a:t>, low </a:t>
            </a:r>
            <a:r>
              <a:rPr lang="en-US" dirty="0" smtClean="0">
                <a:solidFill>
                  <a:srgbClr val="343434"/>
                </a:solidFill>
                <a:ea typeface="Segoe UI" pitchFamily="34" charset="0"/>
              </a:rPr>
              <a:t>latency analytic jobs</a:t>
            </a: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Enterprise-grade security + access control</a:t>
            </a:r>
            <a:endParaRPr lang="en-US" dirty="0">
              <a:solidFill>
                <a:srgbClr val="343434"/>
              </a:solidFill>
              <a:ea typeface="Segoe UI" pitchFamily="34" charset="0"/>
            </a:endParaRPr>
          </a:p>
        </p:txBody>
      </p:sp>
      <p:grpSp>
        <p:nvGrpSpPr>
          <p:cNvPr id="6" name="Group 5"/>
          <p:cNvGrpSpPr/>
          <p:nvPr/>
        </p:nvGrpSpPr>
        <p:grpSpPr>
          <a:xfrm>
            <a:off x="947232" y="1439863"/>
            <a:ext cx="2985006" cy="2909489"/>
            <a:chOff x="9702140" y="1211263"/>
            <a:chExt cx="2985006" cy="2909489"/>
          </a:xfrm>
        </p:grpSpPr>
        <p:pic>
          <p:nvPicPr>
            <p:cNvPr id="7" name="Picture 6"/>
            <p:cNvPicPr>
              <a:picLocks noChangeAspect="1"/>
            </p:cNvPicPr>
            <p:nvPr/>
          </p:nvPicPr>
          <p:blipFill>
            <a:blip r:embed="rId3"/>
            <a:stretch>
              <a:fillRect/>
            </a:stretch>
          </p:blipFill>
          <p:spPr>
            <a:xfrm>
              <a:off x="9702140" y="1211263"/>
              <a:ext cx="2985006" cy="2909489"/>
            </a:xfrm>
            <a:prstGeom prst="rect">
              <a:avLst/>
            </a:prstGeom>
          </p:spPr>
        </p:pic>
        <p:sp>
          <p:nvSpPr>
            <p:cNvPr id="8" name="TextBox 7"/>
            <p:cNvSpPr txBox="1"/>
            <p:nvPr/>
          </p:nvSpPr>
          <p:spPr>
            <a:xfrm>
              <a:off x="9862410" y="2352075"/>
              <a:ext cx="266446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rgbClr val="FFFFFF"/>
                  </a:solidFill>
                  <a:latin typeface="Segoe UI Semilight" panose="020B0402040204020203" pitchFamily="34" charset="0"/>
                  <a:cs typeface="Segoe UI Semilight" panose="020B0402040204020203" pitchFamily="34" charset="0"/>
                </a:rPr>
                <a:t>Data Lake</a:t>
              </a:r>
              <a:endParaRPr lang="en-US" sz="24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02193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6 -0.00046 L 4.16667E-6 -4.07407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cxnSp>
        <p:nvCxnSpPr>
          <p:cNvPr id="4" name="Straight Arrow Connector 3"/>
          <p:cNvCxnSpPr/>
          <p:nvPr/>
        </p:nvCxnSpPr>
        <p:spPr>
          <a:xfrm flipV="1">
            <a:off x="10104437" y="4550232"/>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 y="5197430"/>
            <a:ext cx="12436474" cy="1797095"/>
            <a:chOff x="1" y="5197430"/>
            <a:chExt cx="12436474" cy="1797095"/>
          </a:xfrm>
        </p:grpSpPr>
        <p:sp>
          <p:nvSpPr>
            <p:cNvPr id="6" name="TextBox 5"/>
            <p:cNvSpPr txBox="1"/>
            <p:nvPr/>
          </p:nvSpPr>
          <p:spPr>
            <a:xfrm>
              <a:off x="1" y="5197430"/>
              <a:ext cx="12436474" cy="1797095"/>
            </a:xfrm>
            <a:prstGeom prst="rect">
              <a:avLst/>
            </a:prstGeom>
            <a:solidFill>
              <a:srgbClr val="0078D7"/>
            </a:solidFill>
          </p:spPr>
          <p:txBody>
            <a:bodyPr wrap="square" lIns="182854" tIns="548640" rIns="182854" bIns="146283" rtlCol="0" anchor="t">
              <a:noAutofit/>
            </a:bodyPr>
            <a:lstStyle/>
            <a:p>
              <a:pPr algn="ctr" defTabSz="932509"/>
              <a:r>
                <a:rPr lang="en-US" sz="4000" spc="-30" dirty="0">
                  <a:gradFill>
                    <a:gsLst>
                      <a:gs pos="77483">
                        <a:srgbClr val="FFFFFF"/>
                      </a:gs>
                      <a:gs pos="62252">
                        <a:srgbClr val="FFFFFF"/>
                      </a:gs>
                    </a:gsLst>
                    <a:lin ang="5400000" scaled="0"/>
                  </a:gradFill>
                  <a:latin typeface="Segoe UI Light"/>
                </a:rPr>
                <a:t>Data Lake</a:t>
              </a:r>
            </a:p>
          </p:txBody>
        </p:sp>
        <p:sp>
          <p:nvSpPr>
            <p:cNvPr id="7" name="TextBox 6"/>
            <p:cNvSpPr txBox="1"/>
            <p:nvPr/>
          </p:nvSpPr>
          <p:spPr>
            <a:xfrm>
              <a:off x="1" y="5197430"/>
              <a:ext cx="12436474" cy="436238"/>
            </a:xfrm>
            <a:prstGeom prst="rect">
              <a:avLst/>
            </a:prstGeom>
            <a:solidFill>
              <a:srgbClr val="008A00"/>
            </a:solidFill>
          </p:spPr>
          <p:txBody>
            <a:bodyPr wrap="square" lIns="182854" tIns="182880" rIns="182854" bIns="146283" rtlCol="0" anchor="ctr">
              <a:noAutofit/>
            </a:bodyPr>
            <a:lstStyle/>
            <a:p>
              <a:pPr algn="ctr" defTabSz="932509"/>
              <a:r>
                <a:rPr lang="en-US" sz="2000" b="1" spc="-30" dirty="0" smtClean="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HDFS API </a:t>
              </a:r>
              <a:endParaRPr lang="en-US" sz="2000" b="1" spc="-30"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8" name="Title 1"/>
          <p:cNvSpPr txBox="1">
            <a:spLocks/>
          </p:cNvSpPr>
          <p:nvPr/>
        </p:nvSpPr>
        <p:spPr>
          <a:xfrm>
            <a:off x="274639" y="295274"/>
            <a:ext cx="118895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a:ln w="3175">
                  <a:noFill/>
                </a:ln>
                <a:solidFill>
                  <a:schemeClr val="tx2"/>
                </a:solidFill>
                <a:effectLst/>
                <a:latin typeface="+mj-lt"/>
                <a:ea typeface="+mn-ea"/>
                <a:cs typeface="Segoe UI" pitchFamily="34" charset="0"/>
              </a:defRPr>
            </a:lvl1pPr>
          </a:lstStyle>
          <a:p>
            <a:r>
              <a:rPr dirty="0" smtClean="0">
                <a:solidFill>
                  <a:srgbClr val="0072C6"/>
                </a:solidFill>
              </a:rPr>
              <a:t>Data Lake service</a:t>
            </a:r>
            <a:r>
              <a:rPr dirty="0" smtClean="0">
                <a:solidFill>
                  <a:srgbClr val="343434">
                    <a:lumMod val="75000"/>
                  </a:srgbClr>
                </a:solidFill>
              </a:rPr>
              <a:t/>
            </a:r>
            <a:br>
              <a:rPr dirty="0" smtClean="0">
                <a:solidFill>
                  <a:srgbClr val="343434">
                    <a:lumMod val="75000"/>
                  </a:srgbClr>
                </a:solidFill>
              </a:rPr>
            </a:br>
            <a:r>
              <a:rPr sz="4000" dirty="0" smtClean="0">
                <a:solidFill>
                  <a:srgbClr val="343434">
                    <a:lumMod val="65000"/>
                  </a:srgbClr>
                </a:solidFill>
              </a:rPr>
              <a:t>Transformative way to store and process infinite data</a:t>
            </a:r>
            <a:endParaRPr sz="4000" dirty="0">
              <a:solidFill>
                <a:srgbClr val="343434">
                  <a:lumMod val="65000"/>
                </a:srgbClr>
              </a:solidFill>
            </a:endParaRPr>
          </a:p>
        </p:txBody>
      </p:sp>
      <p:cxnSp>
        <p:nvCxnSpPr>
          <p:cNvPr id="9" name="Straight Arrow Connector 8"/>
          <p:cNvCxnSpPr/>
          <p:nvPr/>
        </p:nvCxnSpPr>
        <p:spPr>
          <a:xfrm>
            <a:off x="1706824"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64530"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22236" y="3880418"/>
            <a:ext cx="0" cy="1156830"/>
          </a:xfrm>
          <a:prstGeom prst="straightConnector1">
            <a:avLst/>
          </a:prstGeom>
          <a:ln w="41275">
            <a:solidFill>
              <a:srgbClr val="51515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012" y="2294833"/>
            <a:ext cx="2099907" cy="2099906"/>
          </a:xfrm>
          <a:prstGeom prst="rect">
            <a:avLst/>
          </a:prstGeom>
          <a:solidFill>
            <a:schemeClr val="bg2"/>
          </a:solidFill>
        </p:spPr>
        <p:txBody>
          <a:bodyPr wrap="square" lIns="182854" tIns="146283" rIns="182854" bIns="146283" rtlCol="0" anchor="ctr">
            <a:noAutofit/>
          </a:bodyPr>
          <a:lstStyle/>
          <a:p>
            <a:pPr algn="ctr" defTabSz="932509"/>
            <a:r>
              <a:rPr lang="en-US" spc="-30" dirty="0" smtClean="0">
                <a:gradFill>
                  <a:gsLst>
                    <a:gs pos="77483">
                      <a:srgbClr val="FFFFFF"/>
                    </a:gs>
                    <a:gs pos="62252">
                      <a:srgbClr val="FFFFFF"/>
                    </a:gs>
                  </a:gsLst>
                  <a:lin ang="5400000" scaled="0"/>
                </a:gradFill>
              </a:rPr>
              <a:t>Microsoft</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Revolution-R</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Enterprise</a:t>
            </a:r>
            <a:endParaRPr lang="en-US" b="1" spc="-30" dirty="0">
              <a:gradFill>
                <a:gsLst>
                  <a:gs pos="2917">
                    <a:srgbClr val="FFFFFF"/>
                  </a:gs>
                  <a:gs pos="100000">
                    <a:srgbClr val="FFFFFF"/>
                  </a:gs>
                </a:gsLst>
                <a:lin ang="5400000" scaled="0"/>
              </a:gradFill>
            </a:endParaRPr>
          </a:p>
        </p:txBody>
      </p:sp>
      <p:sp>
        <p:nvSpPr>
          <p:cNvPr id="13" name="TextBox 12"/>
          <p:cNvSpPr txBox="1"/>
          <p:nvPr/>
        </p:nvSpPr>
        <p:spPr>
          <a:xfrm>
            <a:off x="5435152" y="2294833"/>
            <a:ext cx="2099907" cy="2099906"/>
          </a:xfrm>
          <a:prstGeom prst="rect">
            <a:avLst/>
          </a:prstGeom>
          <a:solidFill>
            <a:srgbClr val="4D4D4D"/>
          </a:solidFill>
        </p:spPr>
        <p:txBody>
          <a:bodyPr wrap="square" lIns="182854" tIns="146283" rIns="182854" bIns="146283" rtlCol="0" anchor="ctr">
            <a:noAutofit/>
          </a:bodyPr>
          <a:lstStyle/>
          <a:p>
            <a:pPr algn="ctr" defTabSz="932509"/>
            <a:r>
              <a:rPr lang="en-US" dirty="0" smtClean="0">
                <a:solidFill>
                  <a:srgbClr val="CDCCCB"/>
                </a:solidFill>
              </a:rPr>
              <a:t>Other analytic solutions</a:t>
            </a:r>
            <a:endParaRPr lang="en-US" b="1" spc="-30" dirty="0">
              <a:solidFill>
                <a:srgbClr val="CDCCCB"/>
              </a:solidFill>
            </a:endParaRPr>
          </a:p>
        </p:txBody>
      </p:sp>
      <p:grpSp>
        <p:nvGrpSpPr>
          <p:cNvPr id="14" name="Group 13"/>
          <p:cNvGrpSpPr/>
          <p:nvPr/>
        </p:nvGrpSpPr>
        <p:grpSpPr>
          <a:xfrm>
            <a:off x="8345175" y="2294833"/>
            <a:ext cx="2639969" cy="2186785"/>
            <a:chOff x="8345175" y="2264398"/>
            <a:chExt cx="2639969" cy="2186785"/>
          </a:xfrm>
        </p:grpSpPr>
        <p:pic>
          <p:nvPicPr>
            <p:cNvPr id="15" name="Picture 14"/>
            <p:cNvPicPr>
              <a:picLocks noChangeAspect="1"/>
            </p:cNvPicPr>
            <p:nvPr/>
          </p:nvPicPr>
          <p:blipFill>
            <a:blip r:embed="rId3"/>
            <a:stretch>
              <a:fillRect/>
            </a:stretch>
          </p:blipFill>
          <p:spPr>
            <a:xfrm>
              <a:off x="8345175" y="2264398"/>
              <a:ext cx="2639969" cy="2186785"/>
            </a:xfrm>
            <a:prstGeom prst="rect">
              <a:avLst/>
            </a:prstGeom>
          </p:spPr>
        </p:pic>
        <p:sp>
          <p:nvSpPr>
            <p:cNvPr id="16" name="TextBox 15"/>
            <p:cNvSpPr txBox="1"/>
            <p:nvPr/>
          </p:nvSpPr>
          <p:spPr>
            <a:xfrm>
              <a:off x="9445715" y="3263423"/>
              <a:ext cx="1424365" cy="794064"/>
            </a:xfrm>
            <a:prstGeom prst="rect">
              <a:avLst/>
            </a:prstGeom>
            <a:noFill/>
          </p:spPr>
          <p:txBody>
            <a:bodyPr wrap="none" lIns="182880" tIns="146304" rIns="182880" bIns="146304" rtlCol="0">
              <a:spAutoFit/>
            </a:bodyPr>
            <a:lstStyle/>
            <a:p>
              <a:pPr algn="ctr">
                <a:lnSpc>
                  <a:spcPct val="90000"/>
                </a:lnSpc>
                <a:spcAft>
                  <a:spcPts val="600"/>
                </a:spcAft>
              </a:pPr>
              <a:r>
                <a:rPr lang="en-US" spc="-100" dirty="0" smtClean="0">
                  <a:solidFill>
                    <a:srgbClr val="515151"/>
                  </a:solidFill>
                  <a:latin typeface="Segoe UI Semibold" panose="020B0702040204020203" pitchFamily="34" charset="0"/>
                  <a:cs typeface="Segoe UI Semibold" panose="020B0702040204020203" pitchFamily="34" charset="0"/>
                </a:rPr>
                <a:t>SQL Data</a:t>
              </a:r>
              <a:br>
                <a:rPr lang="en-US" spc="-100" dirty="0" smtClean="0">
                  <a:solidFill>
                    <a:srgbClr val="515151"/>
                  </a:solidFill>
                  <a:latin typeface="Segoe UI Semibold" panose="020B0702040204020203" pitchFamily="34" charset="0"/>
                  <a:cs typeface="Segoe UI Semibold" panose="020B0702040204020203" pitchFamily="34" charset="0"/>
                </a:rPr>
              </a:br>
              <a:r>
                <a:rPr lang="en-US" spc="-100" dirty="0" smtClean="0">
                  <a:solidFill>
                    <a:srgbClr val="515151"/>
                  </a:solidFill>
                  <a:latin typeface="Segoe UI Semibold" panose="020B0702040204020203" pitchFamily="34" charset="0"/>
                  <a:cs typeface="Segoe UI Semibold" panose="020B0702040204020203" pitchFamily="34" charset="0"/>
                </a:rPr>
                <a:t>Warehouse</a:t>
              </a:r>
            </a:p>
          </p:txBody>
        </p:sp>
      </p:grpSp>
      <p:grpSp>
        <p:nvGrpSpPr>
          <p:cNvPr id="17" name="Group 16"/>
          <p:cNvGrpSpPr/>
          <p:nvPr/>
        </p:nvGrpSpPr>
        <p:grpSpPr>
          <a:xfrm>
            <a:off x="656872" y="2294833"/>
            <a:ext cx="2099907" cy="2099906"/>
            <a:chOff x="656872" y="2294833"/>
            <a:chExt cx="2099907" cy="2099906"/>
          </a:xfrm>
        </p:grpSpPr>
        <p:sp>
          <p:nvSpPr>
            <p:cNvPr id="18" name="TextBox 17"/>
            <p:cNvSpPr txBox="1"/>
            <p:nvPr/>
          </p:nvSpPr>
          <p:spPr>
            <a:xfrm>
              <a:off x="656872" y="2294833"/>
              <a:ext cx="2099907" cy="2099906"/>
            </a:xfrm>
            <a:prstGeom prst="rect">
              <a:avLst/>
            </a:prstGeom>
            <a:solidFill>
              <a:schemeClr val="accent1"/>
            </a:solidFill>
          </p:spPr>
          <p:txBody>
            <a:bodyPr wrap="square" lIns="182854" tIns="0" rIns="182854" bIns="365760" rtlCol="0" anchor="b">
              <a:noAutofit/>
            </a:bodyPr>
            <a:lstStyle/>
            <a:p>
              <a:pPr algn="ctr" defTabSz="932509"/>
              <a:r>
                <a:rPr lang="en-US" spc="-30" dirty="0" err="1" smtClean="0">
                  <a:gradFill>
                    <a:gsLst>
                      <a:gs pos="77483">
                        <a:srgbClr val="FFFFFF"/>
                      </a:gs>
                      <a:gs pos="62252">
                        <a:srgbClr val="FFFFFF"/>
                      </a:gs>
                    </a:gsLst>
                    <a:lin ang="5400000" scaled="0"/>
                  </a:gradFill>
                </a:rPr>
                <a:t>HDInsight</a:t>
              </a:r>
              <a:r>
                <a:rPr lang="en-US" spc="-30" dirty="0" smtClean="0">
                  <a:gradFill>
                    <a:gsLst>
                      <a:gs pos="77483">
                        <a:srgbClr val="FFFFFF"/>
                      </a:gs>
                      <a:gs pos="62252">
                        <a:srgbClr val="FFFFFF"/>
                      </a:gs>
                    </a:gsLst>
                    <a:lin ang="5400000" scaled="0"/>
                  </a:gradFill>
                </a:rPr>
                <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Service</a:t>
              </a:r>
              <a:endParaRPr lang="en-US" b="1" spc="-30" dirty="0">
                <a:gradFill>
                  <a:gsLst>
                    <a:gs pos="2917">
                      <a:srgbClr val="FFFFFF"/>
                    </a:gs>
                    <a:gs pos="100000">
                      <a:srgbClr val="FFFFFF"/>
                    </a:gs>
                  </a:gsLst>
                  <a:lin ang="5400000" scaled="0"/>
                </a:gradFill>
              </a:endParaRPr>
            </a:p>
          </p:txBody>
        </p:sp>
        <p:pic>
          <p:nvPicPr>
            <p:cNvPr id="19" name="Picture 18"/>
            <p:cNvPicPr>
              <a:picLocks noChangeAspect="1"/>
            </p:cNvPicPr>
            <p:nvPr/>
          </p:nvPicPr>
          <p:blipFill>
            <a:blip r:embed="rId4"/>
            <a:stretch>
              <a:fillRect/>
            </a:stretch>
          </p:blipFill>
          <p:spPr>
            <a:xfrm>
              <a:off x="1263482" y="2651880"/>
              <a:ext cx="1042396" cy="768252"/>
            </a:xfrm>
            <a:prstGeom prst="rect">
              <a:avLst/>
            </a:prstGeom>
          </p:spPr>
        </p:pic>
      </p:grpSp>
      <p:grpSp>
        <p:nvGrpSpPr>
          <p:cNvPr id="20" name="Group 19"/>
          <p:cNvGrpSpPr/>
          <p:nvPr/>
        </p:nvGrpSpPr>
        <p:grpSpPr>
          <a:xfrm>
            <a:off x="126441" y="6607900"/>
            <a:ext cx="12117274" cy="485114"/>
            <a:chOff x="183711" y="6390864"/>
            <a:chExt cx="12347348" cy="494325"/>
          </a:xfrm>
        </p:grpSpPr>
        <p:pic>
          <p:nvPicPr>
            <p:cNvPr id="21" name="Picture 20"/>
            <p:cNvPicPr>
              <a:picLocks noChangeAspect="1"/>
            </p:cNvPicPr>
            <p:nvPr/>
          </p:nvPicPr>
          <p:blipFill>
            <a:blip r:embed="rId5"/>
            <a:stretch>
              <a:fillRect/>
            </a:stretch>
          </p:blipFill>
          <p:spPr>
            <a:xfrm>
              <a:off x="183711" y="6390864"/>
              <a:ext cx="1354667" cy="494325"/>
            </a:xfrm>
            <a:prstGeom prst="rect">
              <a:avLst/>
            </a:prstGeom>
          </p:spPr>
        </p:pic>
        <p:pic>
          <p:nvPicPr>
            <p:cNvPr id="22" name="Picture 21"/>
            <p:cNvPicPr>
              <a:picLocks noChangeAspect="1"/>
            </p:cNvPicPr>
            <p:nvPr/>
          </p:nvPicPr>
          <p:blipFill>
            <a:blip r:embed="rId5"/>
            <a:stretch>
              <a:fillRect/>
            </a:stretch>
          </p:blipFill>
          <p:spPr>
            <a:xfrm>
              <a:off x="1754094" y="6390864"/>
              <a:ext cx="1354667" cy="494325"/>
            </a:xfrm>
            <a:prstGeom prst="rect">
              <a:avLst/>
            </a:prstGeom>
          </p:spPr>
        </p:pic>
        <p:pic>
          <p:nvPicPr>
            <p:cNvPr id="23" name="Picture 22"/>
            <p:cNvPicPr>
              <a:picLocks noChangeAspect="1"/>
            </p:cNvPicPr>
            <p:nvPr/>
          </p:nvPicPr>
          <p:blipFill>
            <a:blip r:embed="rId5"/>
            <a:stretch>
              <a:fillRect/>
            </a:stretch>
          </p:blipFill>
          <p:spPr>
            <a:xfrm>
              <a:off x="3324477" y="6390864"/>
              <a:ext cx="1354667" cy="494325"/>
            </a:xfrm>
            <a:prstGeom prst="rect">
              <a:avLst/>
            </a:prstGeom>
          </p:spPr>
        </p:pic>
        <p:pic>
          <p:nvPicPr>
            <p:cNvPr id="24" name="Picture 23"/>
            <p:cNvPicPr>
              <a:picLocks noChangeAspect="1"/>
            </p:cNvPicPr>
            <p:nvPr/>
          </p:nvPicPr>
          <p:blipFill>
            <a:blip r:embed="rId5"/>
            <a:stretch>
              <a:fillRect/>
            </a:stretch>
          </p:blipFill>
          <p:spPr>
            <a:xfrm>
              <a:off x="4894860" y="6390864"/>
              <a:ext cx="1354667" cy="494325"/>
            </a:xfrm>
            <a:prstGeom prst="rect">
              <a:avLst/>
            </a:prstGeom>
          </p:spPr>
        </p:pic>
        <p:pic>
          <p:nvPicPr>
            <p:cNvPr id="25" name="Picture 24"/>
            <p:cNvPicPr>
              <a:picLocks noChangeAspect="1"/>
            </p:cNvPicPr>
            <p:nvPr/>
          </p:nvPicPr>
          <p:blipFill>
            <a:blip r:embed="rId5"/>
            <a:stretch>
              <a:fillRect/>
            </a:stretch>
          </p:blipFill>
          <p:spPr>
            <a:xfrm>
              <a:off x="6465243" y="6390864"/>
              <a:ext cx="1354667" cy="494325"/>
            </a:xfrm>
            <a:prstGeom prst="rect">
              <a:avLst/>
            </a:prstGeom>
          </p:spPr>
        </p:pic>
        <p:pic>
          <p:nvPicPr>
            <p:cNvPr id="26" name="Picture 25"/>
            <p:cNvPicPr>
              <a:picLocks noChangeAspect="1"/>
            </p:cNvPicPr>
            <p:nvPr/>
          </p:nvPicPr>
          <p:blipFill>
            <a:blip r:embed="rId5"/>
            <a:stretch>
              <a:fillRect/>
            </a:stretch>
          </p:blipFill>
          <p:spPr>
            <a:xfrm>
              <a:off x="8035626" y="6390864"/>
              <a:ext cx="1354667" cy="494325"/>
            </a:xfrm>
            <a:prstGeom prst="rect">
              <a:avLst/>
            </a:prstGeom>
          </p:spPr>
        </p:pic>
        <p:pic>
          <p:nvPicPr>
            <p:cNvPr id="27" name="Picture 26"/>
            <p:cNvPicPr>
              <a:picLocks noChangeAspect="1"/>
            </p:cNvPicPr>
            <p:nvPr/>
          </p:nvPicPr>
          <p:blipFill>
            <a:blip r:embed="rId5"/>
            <a:stretch>
              <a:fillRect/>
            </a:stretch>
          </p:blipFill>
          <p:spPr>
            <a:xfrm>
              <a:off x="9606009" y="6390864"/>
              <a:ext cx="1354667" cy="494325"/>
            </a:xfrm>
            <a:prstGeom prst="rect">
              <a:avLst/>
            </a:prstGeom>
          </p:spPr>
        </p:pic>
        <p:pic>
          <p:nvPicPr>
            <p:cNvPr id="28" name="Picture 27"/>
            <p:cNvPicPr>
              <a:picLocks noChangeAspect="1"/>
            </p:cNvPicPr>
            <p:nvPr/>
          </p:nvPicPr>
          <p:blipFill>
            <a:blip r:embed="rId5"/>
            <a:stretch>
              <a:fillRect/>
            </a:stretch>
          </p:blipFill>
          <p:spPr>
            <a:xfrm>
              <a:off x="11176392" y="6390864"/>
              <a:ext cx="1354667" cy="494325"/>
            </a:xfrm>
            <a:prstGeom prst="rect">
              <a:avLst/>
            </a:prstGeom>
          </p:spPr>
        </p:pic>
      </p:grpSp>
    </p:spTree>
    <p:extLst>
      <p:ext uri="{BB962C8B-B14F-4D97-AF65-F5344CB8AC3E}">
        <p14:creationId xmlns:p14="http://schemas.microsoft.com/office/powerpoint/2010/main" val="270147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down)">
                                      <p:cBhvr>
                                        <p:cTn id="30" dur="500"/>
                                        <p:tgtEl>
                                          <p:spTgt spid="9"/>
                                        </p:tgtEl>
                                      </p:cBhvr>
                                    </p:animEffect>
                                  </p:childTnLst>
                                </p:cTn>
                              </p:par>
                              <p:par>
                                <p:cTn id="31" presetID="1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down)">
                                      <p:cBhvr>
                                        <p:cTn id="34" dur="500"/>
                                        <p:tgtEl>
                                          <p:spTgt spid="1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2" presetClass="entr" presetSubtype="1" fill="hold" nodeType="withEffect">
                                  <p:stCondLst>
                                    <p:cond delay="15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ppt_y</p:attrName>
                                        </p:attrNameLst>
                                      </p:cBhvr>
                                      <p:tavLst>
                                        <p:tav tm="0">
                                          <p:val>
                                            <p:strVal val="#ppt_y-#ppt_h*1.125000"/>
                                          </p:val>
                                        </p:tav>
                                        <p:tav tm="100000">
                                          <p:val>
                                            <p:strVal val="#ppt_y"/>
                                          </p:val>
                                        </p:tav>
                                      </p:tavLst>
                                    </p:anim>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r>
              <a:rPr lang="en-US" sz="6000" dirty="0"/>
              <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a:t>
            </a:r>
            <a:r>
              <a:rPr lang="en-US" sz="3600" dirty="0" smtClean="0">
                <a:solidFill>
                  <a:srgbClr val="0072C6"/>
                </a:solidFill>
              </a:rPr>
              <a:t>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4000" dirty="0" smtClean="0"/>
              <a:t>Additional Database options in Azure</a:t>
            </a:r>
            <a:endParaRPr lang="en-US" sz="4000" dirty="0"/>
          </a:p>
        </p:txBody>
      </p:sp>
      <p:sp>
        <p:nvSpPr>
          <p:cNvPr id="10" name="Content Placeholder 9"/>
          <p:cNvSpPr>
            <a:spLocks noGrp="1"/>
          </p:cNvSpPr>
          <p:nvPr>
            <p:ph sz="quarter" idx="10"/>
          </p:nvPr>
        </p:nvSpPr>
        <p:spPr/>
        <p:txBody>
          <a:bodyPr/>
          <a:lstStyle/>
          <a:p>
            <a:r>
              <a:rPr lang="en-US" sz="3200" dirty="0"/>
              <a:t>Azure Table Service is a “Big Table” entity store.</a:t>
            </a:r>
          </a:p>
          <a:p>
            <a:r>
              <a:rPr lang="en-US" sz="3200" dirty="0"/>
              <a:t>MongoDB is a document (JSON) store.</a:t>
            </a:r>
          </a:p>
          <a:p>
            <a:r>
              <a:rPr lang="en-US" sz="3200" dirty="0"/>
              <a:t>Cassandra is a columnar store with excellent replication.</a:t>
            </a:r>
          </a:p>
          <a:p>
            <a:r>
              <a:rPr lang="en-US" sz="3200" dirty="0" err="1"/>
              <a:t>HBase</a:t>
            </a:r>
            <a:r>
              <a:rPr lang="en-US" sz="3200" dirty="0"/>
              <a:t> is a Big Data (Hadoop) store available in </a:t>
            </a:r>
            <a:r>
              <a:rPr lang="en-US" sz="3200" dirty="0" err="1"/>
              <a:t>HDInsight</a:t>
            </a:r>
            <a:r>
              <a:rPr lang="en-US" sz="3200" dirty="0"/>
              <a:t>.</a:t>
            </a:r>
          </a:p>
          <a:p>
            <a:r>
              <a:rPr lang="en-US" sz="3200" dirty="0"/>
              <a:t>Oracle VMs are supported in Azure.</a:t>
            </a:r>
          </a:p>
          <a:p>
            <a:r>
              <a:rPr lang="en-US" sz="3200" dirty="0"/>
              <a:t>MySQL is offered from the partner </a:t>
            </a:r>
            <a:r>
              <a:rPr lang="en-US" sz="3200" dirty="0" err="1"/>
              <a:t>ClearDB</a:t>
            </a:r>
            <a:r>
              <a:rPr lang="en-US" sz="3200" dirty="0" smtClean="0"/>
              <a:t>.</a:t>
            </a:r>
            <a:endParaRPr lang="en-US" sz="3200" dirty="0"/>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spTree>
    <p:extLst>
      <p:ext uri="{BB962C8B-B14F-4D97-AF65-F5344CB8AC3E}">
        <p14:creationId xmlns:p14="http://schemas.microsoft.com/office/powerpoint/2010/main" val="1480454054"/>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189673cb-4923-4bbb-94d6-78aeba63d872" Revision="1" Stencil="System.MyShapes" StencilVersion="1.0"/>
</Control>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30EFEA-9AEA-457C-BAA8-93C4281792F5}">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fee586e5-3c92-48eb-9898-42915e590ada"/>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4.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AzureEvent</Template>
  <TotalTime>402</TotalTime>
  <Words>6297</Words>
  <Application>Microsoft Office PowerPoint</Application>
  <PresentationFormat>Widescreen</PresentationFormat>
  <Paragraphs>812</Paragraphs>
  <Slides>85</Slides>
  <Notes>66</Notes>
  <HiddenSlides>1</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85</vt:i4>
      </vt:variant>
    </vt:vector>
  </HeadingPairs>
  <TitlesOfParts>
    <vt:vector size="98" baseType="lpstr">
      <vt:lpstr>Arial</vt:lpstr>
      <vt:lpstr>Calibri</vt:lpstr>
      <vt:lpstr>Calibri Light</vt:lpstr>
      <vt:lpstr>Consolas</vt:lpstr>
      <vt:lpstr>Segoe UI</vt:lpstr>
      <vt:lpstr>Segoe UI Light</vt:lpstr>
      <vt:lpstr>Segoe UI Light (Headings)</vt:lpstr>
      <vt:lpstr>Segoe UI Semibold</vt:lpstr>
      <vt:lpstr>Segoe UI Semilight</vt:lpstr>
      <vt:lpstr>Wingdings</vt:lpstr>
      <vt:lpstr>Wingdings 3</vt:lpstr>
      <vt:lpstr>1_Azure Event</vt:lpstr>
      <vt:lpstr>Visio</vt:lpstr>
      <vt:lpstr>Azure Data Overview</vt:lpstr>
      <vt:lpstr>Agenda</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Demo: DAC Deployment  From SQL Server Management Studio</vt:lpstr>
      <vt:lpstr>Elastic Scale</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Demo: Standing up a SQL Server in Azure using Marketplace</vt:lpstr>
      <vt:lpstr>DocumentDB</vt:lpstr>
      <vt:lpstr>Fully managed, scalable JSON document database service</vt:lpstr>
      <vt:lpstr>Microsoft Azure Data Services</vt:lpstr>
      <vt:lpstr>MongoDB</vt:lpstr>
      <vt:lpstr>Tunable Consistency – four distinct levels </vt:lpstr>
      <vt:lpstr>Tunable Consistency Strong  </vt:lpstr>
      <vt:lpstr>Tunable Consistency Bounded Stateless </vt:lpstr>
      <vt:lpstr>Tunable Consistency Session </vt:lpstr>
      <vt:lpstr>Tunable Consistency Eventual </vt:lpstr>
      <vt:lpstr>PowerPoint Presentation</vt:lpstr>
      <vt:lpstr>Demo: Interacting with DocumentDB</vt:lpstr>
      <vt:lpstr>Search</vt:lpstr>
      <vt:lpstr>Azure Search</vt:lpstr>
      <vt:lpstr>Azure Search</vt:lpstr>
      <vt:lpstr>Search Functionality </vt:lpstr>
      <vt:lpstr>Search Functionality </vt:lpstr>
      <vt:lpstr>Demo: Azure Search walkthrough</vt:lpstr>
      <vt:lpstr>PowerPoint Presentation</vt:lpstr>
      <vt:lpstr>PowerPoint Presentation</vt:lpstr>
      <vt:lpstr>PowerPoint Presentation</vt:lpstr>
      <vt:lpstr>PowerPoint Presentation</vt:lpstr>
      <vt:lpstr>HDInsight</vt:lpstr>
      <vt:lpstr>PowerPoint Presentation</vt:lpstr>
      <vt:lpstr>Programming HDInsight – Existing ecosystem</vt:lpstr>
      <vt:lpstr>Programming HDInsight – Microsoft .NET</vt:lpstr>
      <vt:lpstr>Programming HDInsight – DevOps / IT Pros</vt:lpstr>
      <vt:lpstr>Data Warehousing</vt:lpstr>
      <vt:lpstr>PowerPoint Presentation</vt:lpstr>
      <vt:lpstr>PowerPoint Presentation</vt:lpstr>
      <vt:lpstr>Data Lake</vt:lpstr>
      <vt:lpstr>PowerPoint Presentation</vt:lpstr>
      <vt:lpstr>PowerPoint Presentation</vt:lpstr>
      <vt:lpstr>MongoDB, MySQL, Oracle, Cassandra, Neo4j and more </vt:lpstr>
      <vt:lpstr>Additional Database options in Azure</vt:lpstr>
      <vt:lpstr>PowerPoint Presentation</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Nazik Huq</cp:lastModifiedBy>
  <cp:revision>19</cp:revision>
  <cp:lastPrinted>2014-03-26T17:46:13Z</cp:lastPrinted>
  <dcterms:created xsi:type="dcterms:W3CDTF">2015-04-25T14:54:57Z</dcterms:created>
  <dcterms:modified xsi:type="dcterms:W3CDTF">2015-06-19T14:18:39Z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